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67" r:id="rId6"/>
    <p:sldId id="265" r:id="rId7"/>
    <p:sldId id="269" r:id="rId8"/>
    <p:sldId id="271" r:id="rId9"/>
    <p:sldId id="270" r:id="rId10"/>
    <p:sldId id="272" r:id="rId11"/>
    <p:sldId id="268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Pretendard Bold" panose="020B0600000101010101" charset="-127"/>
      <p:bold r:id="rId27"/>
    </p:embeddedFont>
    <p:embeddedFont>
      <p:font typeface="Pretendard ExtraBold" panose="020B0600000101010101" charset="-127"/>
      <p:bold r:id="rId28"/>
    </p:embeddedFont>
    <p:embeddedFont>
      <p:font typeface="Pretendard Light" panose="020B0600000101010101" charset="-127"/>
      <p:regular r:id="rId29"/>
    </p:embeddedFont>
    <p:embeddedFont>
      <p:font typeface="Pretendard Medium" panose="020B0600000101010101" charset="-127"/>
      <p:bold r:id="rId30"/>
    </p:embeddedFont>
    <p:embeddedFont>
      <p:font typeface="Pretendard Regular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9CACA9"/>
    <a:srgbClr val="E3E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6B7DA-5D4C-24AF-E850-F9EEC6A63CEB}" v="276" dt="2024-11-25T07:09:56.622"/>
    <p1510:client id="{51D70B45-D17B-4A26-A2C3-AFB24C541017}" v="219" dt="2024-11-26T06:25:24.092"/>
    <p1510:client id="{60785F01-AFA1-E44D-5125-995CB764A30E}" v="21" dt="2024-11-26T06:14:46.426"/>
    <p1510:client id="{80DE82BA-9912-7386-E52A-4B9DB175519D}" v="61" dt="2024-11-26T06:23:26.661"/>
    <p1510:client id="{F1297DA6-020C-A778-D937-1DF8A9FB71F5}" v="91" dt="2024-11-26T05:53:09.094"/>
    <p1510:client id="{F40BEDC0-8D2E-7E60-3B5D-AF8036C950CE}" v="1849" dt="2024-11-25T10:25:38.925"/>
    <p1510:client id="{FB76A772-72CB-F288-38EE-5C5D6A5F8081}" v="3" dt="2024-11-26T05:57:0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687DC-4583-4BD3-B970-556ED1EF7C0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08899-6508-4646-B193-720AF1161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9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08899-6508-4646-B193-720AF11613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07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71500"/>
            <a:ext cx="16967200" cy="915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5765800"/>
            <a:ext cx="156845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7800" y="1320800"/>
            <a:ext cx="7162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err="1">
                <a:solidFill>
                  <a:srgbClr val="383838"/>
                </a:solidFill>
                <a:ea typeface="Pretendard Regular"/>
                <a:cs typeface="Calibri"/>
              </a:rPr>
              <a:t>컴퓨터공학실험II</a:t>
            </a:r>
            <a:endParaRPr lang="ko-KR" altLang="en-US" sz="3600" b="0" i="0" u="none" strike="noStrike" err="1">
              <a:solidFill>
                <a:srgbClr val="383838"/>
              </a:solidFill>
              <a:ea typeface="Pretendard Regular"/>
              <a:cs typeface="Calibr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97000" y="2095500"/>
            <a:ext cx="126619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sz="12400">
                <a:solidFill>
                  <a:srgbClr val="7E8C8A"/>
                </a:solidFill>
                <a:latin typeface="Pretendard ExtraBold"/>
              </a:rPr>
              <a:t>Week 12</a:t>
            </a:r>
            <a:endParaRPr lang="en-US" sz="12400" b="0" i="0" u="none" strike="noStrike">
              <a:solidFill>
                <a:srgbClr val="7E8C8A"/>
              </a:solidFill>
              <a:latin typeface="Pretendard ExtraBold"/>
              <a:ea typeface="Pretendard ExtraBold"/>
            </a:endParaRPr>
          </a:p>
          <a:p>
            <a:pPr lvl="0" algn="l">
              <a:lnSpc>
                <a:spcPct val="82170"/>
              </a:lnSpc>
            </a:pPr>
            <a:r>
              <a:rPr lang="en-US" sz="12400" b="0" i="0" u="none" strike="noStrike">
                <a:solidFill>
                  <a:srgbClr val="7E8C8A"/>
                </a:solidFill>
                <a:latin typeface="Pretendard ExtraBold"/>
              </a:rPr>
              <a:t>PRESENTATION</a:t>
            </a:r>
            <a:endParaRPr lang="en-US" sz="12400" b="0" i="0" u="none" strike="noStrike">
              <a:solidFill>
                <a:srgbClr val="7E8C8A"/>
              </a:solidFill>
              <a:latin typeface="Pretendard ExtraBold"/>
              <a:ea typeface="Pretendard Extra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84300" y="87249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400" err="1">
                <a:solidFill>
                  <a:srgbClr val="7E8C8A"/>
                </a:solidFill>
                <a:latin typeface="Pretendard ExtraBold"/>
                <a:ea typeface="Pretendard ExtraBold"/>
              </a:rPr>
              <a:t>Sogang</a:t>
            </a:r>
            <a:r>
              <a:rPr lang="ko-KR" altLang="en-US" sz="2400">
                <a:solidFill>
                  <a:srgbClr val="7E8C8A"/>
                </a:solidFill>
                <a:latin typeface="Pretendard ExtraBold"/>
                <a:ea typeface="Pretendard ExtraBold"/>
              </a:rPr>
              <a:t> </a:t>
            </a:r>
            <a:r>
              <a:rPr lang="ko-KR" altLang="en-US" sz="2400" err="1">
                <a:solidFill>
                  <a:srgbClr val="7E8C8A"/>
                </a:solidFill>
                <a:latin typeface="Pretendard ExtraBold"/>
                <a:ea typeface="Pretendard ExtraBold"/>
              </a:rPr>
              <a:t>University</a:t>
            </a:r>
            <a:endParaRPr lang="ko-KR" altLang="en-US" sz="2400" b="0" i="0" u="none" strike="noStrike" err="1">
              <a:solidFill>
                <a:srgbClr val="7E8C8A"/>
              </a:solidFill>
              <a:latin typeface="Pretendard ExtraBold"/>
              <a:ea typeface="Pretendard Extra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0900" y="11557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400">
                <a:solidFill>
                  <a:srgbClr val="7E8C8A"/>
                </a:solidFill>
                <a:latin typeface="Pretendard ExtraBold"/>
              </a:rPr>
              <a:t>2024</a:t>
            </a:r>
            <a:endParaRPr lang="en-US" sz="24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3200" y="6197600"/>
            <a:ext cx="91567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3630"/>
              </a:lnSpc>
            </a:pPr>
            <a:r>
              <a:rPr 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20231591 </a:t>
            </a: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이하은</a:t>
            </a:r>
          </a:p>
          <a:p>
            <a:pPr>
              <a:lnSpc>
                <a:spcPct val="133630"/>
              </a:lnSpc>
            </a:pP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20231579 이명진</a:t>
            </a:r>
            <a:endParaRPr lang="en-US" altLang="ko-KR" sz="2200" dirty="0">
              <a:solidFill>
                <a:srgbClr val="383838"/>
              </a:solidFill>
              <a:latin typeface="Pretendard Light"/>
              <a:ea typeface="Pretendard Light"/>
            </a:endParaRPr>
          </a:p>
          <a:p>
            <a:pPr>
              <a:lnSpc>
                <a:spcPct val="133630"/>
              </a:lnSpc>
            </a:pPr>
            <a:r>
              <a:rPr lang="en-US" altLang="ko-KR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20231523 </a:t>
            </a: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김민정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08135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정의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비동기식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pic>
        <p:nvPicPr>
          <p:cNvPr id="3" name="그림 2" descr="도표, 텍스트, 라인, 평면도이(가) 표시된 사진&#10;&#10;자동 생성된 설명">
            <a:extLst>
              <a:ext uri="{FF2B5EF4-FFF2-40B4-BE49-F238E27FC236}">
                <a16:creationId xmlns:a16="http://schemas.microsoft.com/office/drawing/2014/main" id="{E933ECE8-794E-AB63-2521-D1117175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" y="3630822"/>
            <a:ext cx="8788880" cy="3090054"/>
          </a:xfrm>
          <a:prstGeom prst="rect">
            <a:avLst/>
          </a:prstGeom>
        </p:spPr>
      </p:pic>
      <p:pic>
        <p:nvPicPr>
          <p:cNvPr id="6" name="그림 5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3CB3BC8C-CDCC-F30B-F605-F743CD854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" y="7017084"/>
            <a:ext cx="8776793" cy="2996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D7B98-AAAB-6BA0-6C63-838D059315EC}"/>
              </a:ext>
            </a:extLst>
          </p:cNvPr>
          <p:cNvSpPr txBox="1"/>
          <p:nvPr/>
        </p:nvSpPr>
        <p:spPr>
          <a:xfrm>
            <a:off x="-1" y="6636223"/>
            <a:ext cx="6619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4비트 2진 비동기식 상향 카운터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03494-7A64-3FEB-5311-80E5380ADA61}"/>
              </a:ext>
            </a:extLst>
          </p:cNvPr>
          <p:cNvSpPr txBox="1"/>
          <p:nvPr/>
        </p:nvSpPr>
        <p:spPr>
          <a:xfrm>
            <a:off x="8529" y="9826387"/>
            <a:ext cx="6619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4비트 2진 비동기식 하향 카운터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3DAD220-EA2F-8156-AA79-F7250923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476" y="6822043"/>
            <a:ext cx="10976759" cy="25400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FF80D869-84EC-E75B-8821-40F568ADA4AD}"/>
              </a:ext>
            </a:extLst>
          </p:cNvPr>
          <p:cNvSpPr txBox="1"/>
          <p:nvPr/>
        </p:nvSpPr>
        <p:spPr>
          <a:xfrm>
            <a:off x="15024100" y="3886200"/>
            <a:ext cx="1244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37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개념</a:t>
            </a:r>
            <a:endParaRPr lang="en-US" altLang="ko-KR" sz="3700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67" name="TextBox 21">
            <a:extLst>
              <a:ext uri="{FF2B5EF4-FFF2-40B4-BE49-F238E27FC236}">
                <a16:creationId xmlns:a16="http://schemas.microsoft.com/office/drawing/2014/main" id="{5ECB8FAD-B515-B1BB-E780-56C74C23C7AE}"/>
              </a:ext>
            </a:extLst>
          </p:cNvPr>
          <p:cNvSpPr txBox="1"/>
          <p:nvPr/>
        </p:nvSpPr>
        <p:spPr>
          <a:xfrm>
            <a:off x="15811500" y="40767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Concept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69" name="TextBox 22">
            <a:extLst>
              <a:ext uri="{FF2B5EF4-FFF2-40B4-BE49-F238E27FC236}">
                <a16:creationId xmlns:a16="http://schemas.microsoft.com/office/drawing/2014/main" id="{61597A28-5D2F-7F93-B9D3-950D99C6E205}"/>
              </a:ext>
            </a:extLst>
          </p:cNvPr>
          <p:cNvSpPr txBox="1"/>
          <p:nvPr/>
        </p:nvSpPr>
        <p:spPr>
          <a:xfrm>
            <a:off x="9561552" y="5232400"/>
            <a:ext cx="7862848" cy="4330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다른 플립플롭은 자신의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클릭 펄스를</a:t>
            </a:r>
          </a:p>
        </p:txBody>
      </p:sp>
      <p:sp>
        <p:nvSpPr>
          <p:cNvPr id="71" name="TextBox 23">
            <a:extLst>
              <a:ext uri="{FF2B5EF4-FFF2-40B4-BE49-F238E27FC236}">
                <a16:creationId xmlns:a16="http://schemas.microsoft.com/office/drawing/2014/main" id="{44F6FFA6-BEAC-A237-F959-DC1F761836D5}"/>
              </a:ext>
            </a:extLst>
          </p:cNvPr>
          <p:cNvSpPr txBox="1"/>
          <p:nvPr/>
        </p:nvSpPr>
        <p:spPr>
          <a:xfrm>
            <a:off x="10604500" y="56769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이전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플립플롭의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출력으로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하는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카운터</a:t>
            </a:r>
          </a:p>
        </p:txBody>
      </p:sp>
      <p:sp>
        <p:nvSpPr>
          <p:cNvPr id="73" name="TextBox 24">
            <a:extLst>
              <a:ext uri="{FF2B5EF4-FFF2-40B4-BE49-F238E27FC236}">
                <a16:creationId xmlns:a16="http://schemas.microsoft.com/office/drawing/2014/main" id="{7C0A203E-4BD6-B3E6-8573-5D5273872B5C}"/>
              </a:ext>
            </a:extLst>
          </p:cNvPr>
          <p:cNvSpPr txBox="1"/>
          <p:nvPr/>
        </p:nvSpPr>
        <p:spPr>
          <a:xfrm>
            <a:off x="10579100" y="4775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첫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번째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cp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입력에만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클릭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펄스가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2300" spc="-1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인가되고</a:t>
            </a:r>
            <a:r>
              <a:rPr lang="en-US" altLang="ko-KR" sz="2300" spc="-1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,`</a:t>
            </a:r>
            <a:endParaRPr lang="en-US" altLang="ko-KR" sz="2300" spc="-1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</p:txBody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C1A8CA5B-422B-069A-4334-0C665016F8DE}"/>
              </a:ext>
            </a:extLst>
          </p:cNvPr>
          <p:cNvSpPr txBox="1"/>
          <p:nvPr/>
        </p:nvSpPr>
        <p:spPr>
          <a:xfrm>
            <a:off x="14859000" y="7632700"/>
            <a:ext cx="2910457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Characteristic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77" name="TextBox 31">
            <a:extLst>
              <a:ext uri="{FF2B5EF4-FFF2-40B4-BE49-F238E27FC236}">
                <a16:creationId xmlns:a16="http://schemas.microsoft.com/office/drawing/2014/main" id="{73A82DA8-EFFC-721B-B9E0-A4B0807E7C51}"/>
              </a:ext>
            </a:extLst>
          </p:cNvPr>
          <p:cNvSpPr txBox="1"/>
          <p:nvPr/>
        </p:nvSpPr>
        <p:spPr>
          <a:xfrm>
            <a:off x="10579100" y="87884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Jk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플립플롭,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t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플립플롭,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d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플립플롭 모두 사용 가능함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81" name="TextBox 33">
            <a:extLst>
              <a:ext uri="{FF2B5EF4-FFF2-40B4-BE49-F238E27FC236}">
                <a16:creationId xmlns:a16="http://schemas.microsoft.com/office/drawing/2014/main" id="{E1A8ABDA-2C52-B614-1D7C-9AC18E2557C1}"/>
              </a:ext>
            </a:extLst>
          </p:cNvPr>
          <p:cNvSpPr txBox="1"/>
          <p:nvPr/>
        </p:nvSpPr>
        <p:spPr>
          <a:xfrm>
            <a:off x="10579100" y="8331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리플 카운터라고도 부름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8B5D9847-38A0-4006-554A-4F3B6BAFE87E}"/>
              </a:ext>
            </a:extLst>
          </p:cNvPr>
          <p:cNvSpPr txBox="1"/>
          <p:nvPr/>
        </p:nvSpPr>
        <p:spPr>
          <a:xfrm>
            <a:off x="14672766" y="7484017"/>
            <a:ext cx="1899734" cy="5907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37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특징</a:t>
            </a:r>
            <a:endParaRPr lang="ko-KR" sz="37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27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0694" y="6807200"/>
            <a:ext cx="7226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7862" y="2172789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200" dirty="0">
                <a:solidFill>
                  <a:srgbClr val="7E8C8A"/>
                </a:solidFill>
                <a:ea typeface="Pretendard Bold"/>
                <a:cs typeface="Calibri"/>
              </a:rPr>
              <a:t>작동 방식 - 4비트 2진 비동기식 하향 카운터</a:t>
            </a:r>
            <a:endParaRPr lang="ko-KR" altLang="en-US" sz="22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0AA7AB5-5469-10EF-732D-E2ACF035E19E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비동기식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pic>
        <p:nvPicPr>
          <p:cNvPr id="7" name="그림 6" descr="도표, 텍스트, 라인, 평면도이(가) 표시된 사진&#10;&#10;자동 생성된 설명">
            <a:extLst>
              <a:ext uri="{FF2B5EF4-FFF2-40B4-BE49-F238E27FC236}">
                <a16:creationId xmlns:a16="http://schemas.microsoft.com/office/drawing/2014/main" id="{2F684E55-0AD2-09FA-322F-06EDE175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10" y="3220357"/>
            <a:ext cx="9132206" cy="2286000"/>
          </a:xfrm>
          <a:prstGeom prst="rect">
            <a:avLst/>
          </a:prstGeom>
        </p:spPr>
      </p:pic>
      <p:pic>
        <p:nvPicPr>
          <p:cNvPr id="8" name="그림 7" descr="텍스트, 번호, 폰트, 라인이(가) 표시된 사진&#10;&#10;자동 생성된 설명">
            <a:extLst>
              <a:ext uri="{FF2B5EF4-FFF2-40B4-BE49-F238E27FC236}">
                <a16:creationId xmlns:a16="http://schemas.microsoft.com/office/drawing/2014/main" id="{1816E5C2-F7ED-1681-041B-D0BE888C7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27" y="5633356"/>
            <a:ext cx="9142382" cy="4653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40384-EACA-A813-5071-8F4027CB1150}"/>
              </a:ext>
            </a:extLst>
          </p:cNvPr>
          <p:cNvSpPr txBox="1"/>
          <p:nvPr/>
        </p:nvSpPr>
        <p:spPr>
          <a:xfrm>
            <a:off x="9308756" y="3975491"/>
            <a:ext cx="8690918" cy="5012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회로에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not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게이트가 연결되어 있어 신호가 내려갈 때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플립플롭이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트리거됨</a:t>
            </a:r>
            <a:endParaRPr lang="ko-KR" altLang="en-US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각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플립플롭들이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순서대로 하강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에지에서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동작하여 카운터 숫자가 증가함</a:t>
            </a:r>
            <a:endParaRPr 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첫 번째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플립플롭은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cp가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하강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에지를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만날 때 상태가 바뀜</a:t>
            </a:r>
            <a:endParaRPr 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두 번째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플립플롭은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첫 번째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출력이 하강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에지를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만들 때 상태가 바뀜</a:t>
            </a:r>
            <a:endParaRPr 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세 번째,  네 번째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플립플롭도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이전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출력이 하강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에지를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만들 때 상태가 바뀜</a:t>
            </a:r>
          </a:p>
        </p:txBody>
      </p:sp>
    </p:spTree>
    <p:extLst>
      <p:ext uri="{BB962C8B-B14F-4D97-AF65-F5344CB8AC3E}">
        <p14:creationId xmlns:p14="http://schemas.microsoft.com/office/powerpoint/2010/main" val="140466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0694" y="6807200"/>
            <a:ext cx="7226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7862" y="2172789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200" dirty="0">
                <a:solidFill>
                  <a:srgbClr val="7E8C8A"/>
                </a:solidFill>
                <a:ea typeface="Pretendard Bold"/>
                <a:cs typeface="Calibri"/>
              </a:rPr>
              <a:t>장점과 단점</a:t>
            </a:r>
            <a:endParaRPr lang="ko-KR" altLang="en-US" sz="22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0AA7AB5-5469-10EF-732D-E2ACF035E19E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비동기식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54BE5-A850-43D4-CBAE-CDCBAA2FFF6D}"/>
              </a:ext>
            </a:extLst>
          </p:cNvPr>
          <p:cNvSpPr txBox="1"/>
          <p:nvPr/>
        </p:nvSpPr>
        <p:spPr>
          <a:xfrm>
            <a:off x="-246" y="4159863"/>
            <a:ext cx="8670324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ko-KR" altLang="en-US" sz="4400" b="1" dirty="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 </a:t>
            </a:r>
            <a:r>
              <a:rPr lang="ko-KR" altLang="en-US" sz="4400" b="1" dirty="0">
                <a:solidFill>
                  <a:srgbClr val="383838"/>
                </a:solidFill>
                <a:latin typeface="Pretendard ExtraBold"/>
                <a:ea typeface="Pretendard ExtraBold"/>
                <a:cs typeface="Calibri"/>
              </a:rPr>
              <a:t>장점</a:t>
            </a:r>
            <a:endParaRPr lang="ko-KR" b="1" dirty="0">
              <a:solidFill>
                <a:srgbClr val="383838"/>
              </a:solidFill>
              <a:latin typeface="Pretendard ExtraBold"/>
              <a:ea typeface="Pretendard ExtraBold"/>
            </a:endParaRPr>
          </a:p>
          <a:p>
            <a:pPr lvl="2"/>
            <a:endParaRPr lang="ko-KR" altLang="en-US" sz="4400" dirty="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 dirty="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순차적 연결로 설계가 간단함</a:t>
            </a:r>
          </a:p>
          <a:p>
            <a:pPr marL="1200150" lvl="2" indent="-285750">
              <a:buFont typeface="Wingdings"/>
              <a:buChar char="§"/>
            </a:pPr>
            <a:endParaRPr lang="ko-KR" altLang="en-US" sz="3200" dirty="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 dirty="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추가 연산이 필요 없어 전력 소비가 적음</a:t>
            </a:r>
          </a:p>
          <a:p>
            <a:pPr marL="1200150" lvl="2" indent="-285750">
              <a:buFont typeface="Wingdings"/>
              <a:buChar char="§"/>
            </a:pPr>
            <a:endParaRPr lang="ko-KR" altLang="en-US" sz="3200" dirty="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 dirty="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비교적 단순한 설계로 회로의 크기가 작음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B8C29-6408-E3D9-DBBF-7E9CA9C8454E}"/>
              </a:ext>
            </a:extLst>
          </p:cNvPr>
          <p:cNvSpPr txBox="1"/>
          <p:nvPr/>
        </p:nvSpPr>
        <p:spPr>
          <a:xfrm>
            <a:off x="9141303" y="4148585"/>
            <a:ext cx="8587945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ko-KR" altLang="en-US" sz="4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  </a:t>
            </a:r>
            <a:r>
              <a:rPr lang="ko-KR" altLang="en-US" sz="4400">
                <a:solidFill>
                  <a:srgbClr val="383838"/>
                </a:solidFill>
                <a:latin typeface="Pretendard ExtraBold"/>
                <a:ea typeface="Pretendard ExtraBold"/>
                <a:cs typeface="Calibri"/>
              </a:rPr>
              <a:t>단점</a:t>
            </a:r>
            <a:endParaRPr lang="ko-KR">
              <a:solidFill>
                <a:srgbClr val="383838"/>
              </a:solidFill>
              <a:latin typeface="Pretendard ExtraBold"/>
              <a:ea typeface="Pretendard ExtraBold"/>
              <a:cs typeface="Calibri"/>
            </a:endParaRPr>
          </a:p>
          <a:p>
            <a:pPr lvl="2"/>
            <a:endParaRPr lang="ko-KR" altLang="en-US" sz="4400">
              <a:solidFill>
                <a:srgbClr val="383838"/>
              </a:solidFill>
              <a:latin typeface="Pretendard Medium"/>
              <a:ea typeface="Pretendard Medium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플립플롭이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순차적으로 작동하면서 전파 지연이 누적돼 속도가 느림</a:t>
            </a:r>
          </a:p>
          <a:p>
            <a:pPr marL="1200150" lvl="2" indent="-285750">
              <a:buFont typeface="Wingdings"/>
              <a:buChar char="§"/>
            </a:pPr>
            <a:endParaRPr lang="ko-KR" altLang="en-US" sz="32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순차적 작동으로 출력 신호의 타이밍이 불규칙해 질 수 있음</a:t>
            </a:r>
          </a:p>
        </p:txBody>
      </p:sp>
    </p:spTree>
    <p:extLst>
      <p:ext uri="{BB962C8B-B14F-4D97-AF65-F5344CB8AC3E}">
        <p14:creationId xmlns:p14="http://schemas.microsoft.com/office/powerpoint/2010/main" val="37899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08135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정의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D7B98-AAAB-6BA0-6C63-838D059315EC}"/>
              </a:ext>
            </a:extLst>
          </p:cNvPr>
          <p:cNvSpPr txBox="1"/>
          <p:nvPr/>
        </p:nvSpPr>
        <p:spPr>
          <a:xfrm>
            <a:off x="-1" y="6391294"/>
            <a:ext cx="6619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4비트 2진 동기식 상향 카운터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03494-7A64-3FEB-5311-80E5380ADA61}"/>
              </a:ext>
            </a:extLst>
          </p:cNvPr>
          <p:cNvSpPr txBox="1"/>
          <p:nvPr/>
        </p:nvSpPr>
        <p:spPr>
          <a:xfrm>
            <a:off x="8529" y="9826387"/>
            <a:ext cx="6619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4비트 </a:t>
            </a:r>
            <a:r>
              <a:rPr lang="ko-KR" altLang="en-US" dirty="0" err="1">
                <a:ea typeface="맑은 고딕"/>
                <a:cs typeface="Calibri"/>
              </a:rPr>
              <a:t>링카운터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3DAD220-EA2F-8156-AA79-F7250923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33" y="6822043"/>
            <a:ext cx="10976759" cy="25400"/>
          </a:xfrm>
          <a:prstGeom prst="rect">
            <a:avLst/>
          </a:prstGeom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FF80D869-84EC-E75B-8821-40F568ADA4AD}"/>
              </a:ext>
            </a:extLst>
          </p:cNvPr>
          <p:cNvSpPr txBox="1"/>
          <p:nvPr/>
        </p:nvSpPr>
        <p:spPr>
          <a:xfrm>
            <a:off x="15024100" y="3886200"/>
            <a:ext cx="1244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37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개념</a:t>
            </a:r>
            <a:endParaRPr lang="en-US" altLang="ko-KR" sz="3700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67" name="TextBox 21">
            <a:extLst>
              <a:ext uri="{FF2B5EF4-FFF2-40B4-BE49-F238E27FC236}">
                <a16:creationId xmlns:a16="http://schemas.microsoft.com/office/drawing/2014/main" id="{5ECB8FAD-B515-B1BB-E780-56C74C23C7AE}"/>
              </a:ext>
            </a:extLst>
          </p:cNvPr>
          <p:cNvSpPr txBox="1"/>
          <p:nvPr/>
        </p:nvSpPr>
        <p:spPr>
          <a:xfrm>
            <a:off x="15811500" y="40259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Concept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69" name="TextBox 22">
            <a:extLst>
              <a:ext uri="{FF2B5EF4-FFF2-40B4-BE49-F238E27FC236}">
                <a16:creationId xmlns:a16="http://schemas.microsoft.com/office/drawing/2014/main" id="{61597A28-5D2F-7F93-B9D3-950D99C6E205}"/>
              </a:ext>
            </a:extLst>
          </p:cNvPr>
          <p:cNvSpPr txBox="1"/>
          <p:nvPr/>
        </p:nvSpPr>
        <p:spPr>
          <a:xfrm>
            <a:off x="9561552" y="5232400"/>
            <a:ext cx="7862848" cy="4330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모든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상태가 같은 시점에서 변화하는 카운터</a:t>
            </a:r>
          </a:p>
        </p:txBody>
      </p:sp>
      <p:sp>
        <p:nvSpPr>
          <p:cNvPr id="73" name="TextBox 24">
            <a:extLst>
              <a:ext uri="{FF2B5EF4-FFF2-40B4-BE49-F238E27FC236}">
                <a16:creationId xmlns:a16="http://schemas.microsoft.com/office/drawing/2014/main" id="{7C0A203E-4BD6-B3E6-8573-5D5273872B5C}"/>
              </a:ext>
            </a:extLst>
          </p:cNvPr>
          <p:cNvSpPr txBox="1"/>
          <p:nvPr/>
        </p:nvSpPr>
        <p:spPr>
          <a:xfrm>
            <a:off x="10579100" y="4775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입력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cp를 모든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플립플롭에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공통으로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인가하여</a:t>
            </a:r>
          </a:p>
        </p:txBody>
      </p:sp>
      <p:sp>
        <p:nvSpPr>
          <p:cNvPr id="75" name="TextBox 30">
            <a:extLst>
              <a:ext uri="{FF2B5EF4-FFF2-40B4-BE49-F238E27FC236}">
                <a16:creationId xmlns:a16="http://schemas.microsoft.com/office/drawing/2014/main" id="{C1A8CA5B-422B-069A-4334-0C665016F8DE}"/>
              </a:ext>
            </a:extLst>
          </p:cNvPr>
          <p:cNvSpPr txBox="1"/>
          <p:nvPr/>
        </p:nvSpPr>
        <p:spPr>
          <a:xfrm>
            <a:off x="15392400" y="7632700"/>
            <a:ext cx="2377057" cy="4420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Characteristic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77" name="TextBox 31">
            <a:extLst>
              <a:ext uri="{FF2B5EF4-FFF2-40B4-BE49-F238E27FC236}">
                <a16:creationId xmlns:a16="http://schemas.microsoft.com/office/drawing/2014/main" id="{73A82DA8-EFFC-721B-B9E0-A4B0807E7C51}"/>
              </a:ext>
            </a:extLst>
          </p:cNvPr>
          <p:cNvSpPr txBox="1"/>
          <p:nvPr/>
        </p:nvSpPr>
        <p:spPr>
          <a:xfrm>
            <a:off x="10579100" y="87884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현재 상태에서 다음 상태를 요구하는 입력인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여기표가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필요함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81" name="TextBox 33">
            <a:extLst>
              <a:ext uri="{FF2B5EF4-FFF2-40B4-BE49-F238E27FC236}">
                <a16:creationId xmlns:a16="http://schemas.microsoft.com/office/drawing/2014/main" id="{E1A8ABDA-2C52-B614-1D7C-9AC18E2557C1}"/>
              </a:ext>
            </a:extLst>
          </p:cNvPr>
          <p:cNvSpPr txBox="1"/>
          <p:nvPr/>
        </p:nvSpPr>
        <p:spPr>
          <a:xfrm>
            <a:off x="10579100" y="8331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모든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플립플롭을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하나의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cp에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연결함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8B5D9847-38A0-4006-554A-4F3B6BAFE87E}"/>
              </a:ext>
            </a:extLst>
          </p:cNvPr>
          <p:cNvSpPr txBox="1"/>
          <p:nvPr/>
        </p:nvSpPr>
        <p:spPr>
          <a:xfrm>
            <a:off x="14672766" y="7484017"/>
            <a:ext cx="1899734" cy="5907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37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특징</a:t>
            </a:r>
            <a:endParaRPr lang="ko-KR" sz="37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pic>
        <p:nvPicPr>
          <p:cNvPr id="4" name="그림 3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5F1490E8-34E9-231C-6758-2843D0979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5714"/>
            <a:ext cx="8781143" cy="3129642"/>
          </a:xfrm>
          <a:prstGeom prst="rect">
            <a:avLst/>
          </a:prstGeom>
        </p:spPr>
      </p:pic>
      <p:pic>
        <p:nvPicPr>
          <p:cNvPr id="5" name="그림 4" descr="도표, 라인, 평면도, 그래프이(가) 표시된 사진&#10;&#10;자동 생성된 설명">
            <a:extLst>
              <a:ext uri="{FF2B5EF4-FFF2-40B4-BE49-F238E27FC236}">
                <a16:creationId xmlns:a16="http://schemas.microsoft.com/office/drawing/2014/main" id="{6491E0F3-9473-5DBF-5136-D5B11C37E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36" y="6732814"/>
            <a:ext cx="8908144" cy="30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0694" y="6807200"/>
            <a:ext cx="7226300" cy="2540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30AA7AB5-5469-10EF-732D-E2ACF035E19E}"/>
              </a:ext>
            </a:extLst>
          </p:cNvPr>
          <p:cNvSpPr txBox="1"/>
          <p:nvPr/>
        </p:nvSpPr>
        <p:spPr>
          <a:xfrm>
            <a:off x="984475" y="895797"/>
            <a:ext cx="12274325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여기표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(Excitation table)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40384-EACA-A813-5071-8F4027CB1150}"/>
              </a:ext>
            </a:extLst>
          </p:cNvPr>
          <p:cNvSpPr txBox="1"/>
          <p:nvPr/>
        </p:nvSpPr>
        <p:spPr>
          <a:xfrm>
            <a:off x="8918685" y="4229491"/>
            <a:ext cx="8690918" cy="3904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71600" lvl="2" indent="-457200">
              <a:lnSpc>
                <a:spcPct val="150000"/>
              </a:lnSpc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현재 상태에서 다음 상태를 요구하는 입력</a:t>
            </a:r>
            <a:endParaRPr lang="ko-KR" sz="2400">
              <a:solidFill>
                <a:srgbClr val="383838"/>
              </a:solidFill>
              <a:ea typeface="맑은 고딕"/>
              <a:cs typeface="Calibri"/>
            </a:endParaRP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현재 상태와 입력 값이 주어졌을 때 다음 상태의 변화를 나타내는 특성표를 통해 작성</a:t>
            </a:r>
          </a:p>
          <a:p>
            <a:pPr marL="1371600" lvl="2" indent="-457200">
              <a:lnSpc>
                <a:spcPct val="150000"/>
              </a:lnSpc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동기식 카운터를 설계할 때, 정해진 순서대로 </a:t>
            </a:r>
            <a:r>
              <a:rPr lang="ko-KR" altLang="en-US" sz="2400" err="1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 상태를 변화시키기 위해 설계하려는 카운터의 순서를 나열하고, 그에 대한 현재 상태와 다음 상태를 표시하여 해당 변화에 맞는 </a:t>
            </a:r>
            <a:r>
              <a:rPr lang="ko-KR" altLang="en-US" sz="2400" err="1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여기표를</a:t>
            </a:r>
            <a:r>
              <a:rPr lang="ko-KR" altLang="en-US" sz="2400">
                <a:solidFill>
                  <a:srgbClr val="383838"/>
                </a:solidFill>
                <a:latin typeface="Pretendard Medium"/>
                <a:ea typeface="Pretendard Medium"/>
                <a:cs typeface="Calibri"/>
              </a:rPr>
              <a:t> 적용시킴</a:t>
            </a:r>
          </a:p>
        </p:txBody>
      </p:sp>
      <p:pic>
        <p:nvPicPr>
          <p:cNvPr id="3" name="그림 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692EF3E-070C-35E3-BB64-12A92B4F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5" y="3359604"/>
            <a:ext cx="8686348" cy="6788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EF74D-CB45-B425-50AD-D7DCDF05A93F}"/>
              </a:ext>
            </a:extLst>
          </p:cNvPr>
          <p:cNvSpPr txBox="1"/>
          <p:nvPr/>
        </p:nvSpPr>
        <p:spPr>
          <a:xfrm>
            <a:off x="514864" y="9597081"/>
            <a:ext cx="63637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ea typeface="맑은 고딕"/>
                <a:cs typeface="Calibri"/>
              </a:rPr>
              <a:t>SR </a:t>
            </a:r>
            <a:r>
              <a:rPr lang="ko-KR" altLang="en-US" dirty="0" err="1">
                <a:ea typeface="맑은 고딕"/>
                <a:cs typeface="Calibri"/>
              </a:rPr>
              <a:t>플립플롭의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여기표</a:t>
            </a:r>
            <a:endParaRPr lang="ko-KR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16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0694" y="6807200"/>
            <a:ext cx="7226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7862" y="2172789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200" dirty="0">
                <a:solidFill>
                  <a:srgbClr val="7E8C8A"/>
                </a:solidFill>
                <a:ea typeface="Pretendard Bold"/>
                <a:cs typeface="Calibri"/>
              </a:rPr>
              <a:t>작동 방식 - 4비트 2진 동기식 상향 카운터</a:t>
            </a:r>
            <a:endParaRPr lang="ko-KR" altLang="en-US" sz="22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0AA7AB5-5469-10EF-732D-E2ACF035E19E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40384-EACA-A813-5071-8F4027CB1150}"/>
              </a:ext>
            </a:extLst>
          </p:cNvPr>
          <p:cNvSpPr txBox="1"/>
          <p:nvPr/>
        </p:nvSpPr>
        <p:spPr>
          <a:xfrm>
            <a:off x="8782613" y="3893848"/>
            <a:ext cx="8690918" cy="3904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71600" lvl="2" indent="-457200">
              <a:lnSpc>
                <a:spcPct val="150000"/>
              </a:lnSpc>
              <a:buFont typeface="Courier New"/>
              <a:buChar char="o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모든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플립플롭이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하나의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cp에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연결되어 동작하도록 추가적인 연산이 필요함</a:t>
            </a:r>
            <a:endParaRPr 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371600" lvl="2" indent="-457200">
              <a:lnSpc>
                <a:spcPct val="150000"/>
              </a:lnSpc>
              <a:buFont typeface="Courier New"/>
              <a:buChar char="o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하위 모든 출력이 1이 될 때 현재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상태가 0에서 1, 1에서 0이 되기 위해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J와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K 입력이 모두 1이 되어야 함</a:t>
            </a:r>
          </a:p>
          <a:p>
            <a:pPr marL="1371600" lvl="2" indent="-457200">
              <a:lnSpc>
                <a:spcPct val="150000"/>
              </a:lnSpc>
              <a:buFont typeface="Courier New"/>
              <a:buChar char="o"/>
            </a:pP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입력 함수는 하위 비트의 and 연산 결과가 됨</a:t>
            </a:r>
          </a:p>
          <a:p>
            <a:pPr marL="1371600" lvl="2" indent="-457200">
              <a:lnSpc>
                <a:spcPct val="150000"/>
              </a:lnSpc>
              <a:buFont typeface="Courier New"/>
              <a:buChar char="o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하위 비트가 모두 1이면 현재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입력값을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모두 1로 만들어 다음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cp에서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비트를 반전시킴</a:t>
            </a:r>
          </a:p>
        </p:txBody>
      </p:sp>
      <p:pic>
        <p:nvPicPr>
          <p:cNvPr id="4" name="그림 3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E3D7F1D9-CD58-F112-C997-4D8A0EB4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5714"/>
            <a:ext cx="8781143" cy="3129642"/>
          </a:xfrm>
          <a:prstGeom prst="rect">
            <a:avLst/>
          </a:prstGeom>
        </p:spPr>
      </p:pic>
      <p:pic>
        <p:nvPicPr>
          <p:cNvPr id="5" name="그림 4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0AFD590F-C100-F3BF-0E48-1C5E26AF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9" y="6397851"/>
            <a:ext cx="9016547" cy="36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>
                <a:solidFill>
                  <a:srgbClr val="7E8C8A"/>
                </a:solidFill>
                <a:latin typeface="Pretendard ExtraBold"/>
              </a:rPr>
              <a:t>03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0694" y="6807200"/>
            <a:ext cx="7226300" cy="25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87862" y="2172789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200" dirty="0">
                <a:solidFill>
                  <a:srgbClr val="7E8C8A"/>
                </a:solidFill>
                <a:ea typeface="Pretendard Bold"/>
                <a:cs typeface="Calibri"/>
              </a:rPr>
              <a:t>장점과 단점</a:t>
            </a:r>
            <a:endParaRPr lang="ko-KR" altLang="en-US" sz="22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30AA7AB5-5469-10EF-732D-E2ACF035E19E}"/>
              </a:ext>
            </a:extLst>
          </p:cNvPr>
          <p:cNvSpPr txBox="1"/>
          <p:nvPr/>
        </p:nvSpPr>
        <p:spPr>
          <a:xfrm>
            <a:off x="984475" y="895797"/>
            <a:ext cx="9070341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동기식</a:t>
            </a: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54BE5-A850-43D4-CBAE-CDCBAA2FFF6D}"/>
              </a:ext>
            </a:extLst>
          </p:cNvPr>
          <p:cNvSpPr txBox="1"/>
          <p:nvPr/>
        </p:nvSpPr>
        <p:spPr>
          <a:xfrm>
            <a:off x="-246" y="4159863"/>
            <a:ext cx="867032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ko-KR" altLang="en-US" sz="4400">
                <a:solidFill>
                  <a:srgbClr val="383838"/>
                </a:solidFill>
                <a:latin typeface="Pretendard ExtraBold"/>
                <a:ea typeface="Pretendard ExtraBold"/>
                <a:cs typeface="Calibri"/>
              </a:rPr>
              <a:t>  장점</a:t>
            </a:r>
            <a:endParaRPr lang="ko-KR">
              <a:solidFill>
                <a:srgbClr val="383838"/>
              </a:solidFill>
              <a:latin typeface="Pretendard ExtraBold"/>
              <a:ea typeface="Pretendard ExtraBold"/>
            </a:endParaRPr>
          </a:p>
          <a:p>
            <a:pPr lvl="2"/>
            <a:endParaRPr lang="ko-KR" altLang="en-US" sz="4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모든 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플립플롭이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하나의 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cp에서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동작하므로 전파 지연이 적어 비동기식 카운터에 비해 빠름</a:t>
            </a:r>
          </a:p>
          <a:p>
            <a:pPr marL="1200150" lvl="2" indent="-285750">
              <a:buFont typeface="Wingdings"/>
              <a:buChar char="§"/>
            </a:pPr>
            <a:endParaRPr lang="ko-KR" altLang="en-US" sz="32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클럭 신호에 동기화되어 작동하므로 신호가 왜곡되거나 비정상적인 타이밍 문제가 발생하지 않음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B8C29-6408-E3D9-DBBF-7E9CA9C8454E}"/>
              </a:ext>
            </a:extLst>
          </p:cNvPr>
          <p:cNvSpPr txBox="1"/>
          <p:nvPr/>
        </p:nvSpPr>
        <p:spPr>
          <a:xfrm>
            <a:off x="9141303" y="4148585"/>
            <a:ext cx="8587945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ko-KR" altLang="en-US" sz="4400">
                <a:solidFill>
                  <a:srgbClr val="383838"/>
                </a:solidFill>
                <a:latin typeface="Pretendard ExtraBold"/>
                <a:ea typeface="Pretendard ExtraBold"/>
                <a:cs typeface="Calibri"/>
              </a:rPr>
              <a:t>  단점</a:t>
            </a:r>
            <a:endParaRPr lang="ko-KR">
              <a:solidFill>
                <a:srgbClr val="383838"/>
              </a:solidFill>
              <a:latin typeface="Pretendard ExtraBold"/>
              <a:ea typeface="Pretendard ExtraBold"/>
              <a:cs typeface="Calibri"/>
            </a:endParaRPr>
          </a:p>
          <a:p>
            <a:pPr lvl="2"/>
            <a:endParaRPr lang="ko-KR" altLang="en-US" sz="4400">
              <a:solidFill>
                <a:srgbClr val="383838"/>
              </a:solidFill>
              <a:latin typeface="Pretendard Medium"/>
              <a:ea typeface="Pretendard Medium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각 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플립플롭의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입력을 제어하기 위해 추가적인 논리 게이트가 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필요해져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회로 설계가 복잡해짐</a:t>
            </a:r>
          </a:p>
          <a:p>
            <a:pPr marL="1200150" lvl="2" indent="-285750">
              <a:buFont typeface="Wingdings"/>
              <a:buChar char="§"/>
            </a:pPr>
            <a:endParaRPr lang="ko-KR" altLang="en-US" sz="32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비동기식 카운터에 비해 전력 소비가 많을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34903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43EA4-4CB5-20C0-B8E4-05A94EF22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6CAACAD-08D3-57AB-F911-92C135525F47}"/>
              </a:ext>
            </a:extLst>
          </p:cNvPr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 dirty="0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7F8D503-C496-35EE-7555-E230B1A6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8BA4AAB-4ABA-606F-E605-5F033460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FF4A7050-02B4-2B86-F678-30FC40AF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16600" y="6807200"/>
            <a:ext cx="72263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982FD5C-AB69-4A78-1DA5-F134C9796800}"/>
              </a:ext>
            </a:extLst>
          </p:cNvPr>
          <p:cNvSpPr txBox="1"/>
          <p:nvPr/>
        </p:nvSpPr>
        <p:spPr>
          <a:xfrm>
            <a:off x="965200" y="8636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72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FSM</a:t>
            </a:r>
            <a:endParaRPr 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CA49F3B-B9EF-8F55-D52F-9AA928085631}"/>
              </a:ext>
            </a:extLst>
          </p:cNvPr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2200" dirty="0" err="1">
                <a:solidFill>
                  <a:srgbClr val="7E8C8A"/>
                </a:solidFill>
                <a:latin typeface="Pretendard Medium"/>
              </a:rPr>
              <a:t>Finitie</a:t>
            </a:r>
            <a:r>
              <a:rPr lang="en-US" sz="2200" dirty="0">
                <a:solidFill>
                  <a:srgbClr val="7E8C8A"/>
                </a:solidFill>
                <a:latin typeface="Pretendard Medium"/>
              </a:rPr>
              <a:t>-State-Machine</a:t>
            </a:r>
            <a:endParaRPr lang="en-US" sz="2200" b="0" i="0" u="none" strike="noStrike" dirty="0">
              <a:solidFill>
                <a:srgbClr val="7E8C8A"/>
              </a:solidFill>
              <a:latin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A090407-54EF-ABBA-C6C9-931933714DC9}"/>
              </a:ext>
            </a:extLst>
          </p:cNvPr>
          <p:cNvSpPr txBox="1"/>
          <p:nvPr/>
        </p:nvSpPr>
        <p:spPr>
          <a:xfrm>
            <a:off x="10147300" y="3860800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정의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BCCEE1-FC89-DB98-5355-BB21E02A3479}"/>
              </a:ext>
            </a:extLst>
          </p:cNvPr>
          <p:cNvSpPr txBox="1"/>
          <p:nvPr/>
        </p:nvSpPr>
        <p:spPr>
          <a:xfrm>
            <a:off x="9452389" y="4419600"/>
            <a:ext cx="858794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유한한 수의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를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가지는 </a:t>
            </a:r>
            <a:br>
              <a:rPr lang="en-US" altLang="ko-KR" sz="32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컴퓨터의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이론적 모형</a:t>
            </a:r>
          </a:p>
          <a:p>
            <a:pPr marL="1200150" lvl="2" indent="-285750">
              <a:buFont typeface="Wingdings"/>
              <a:buChar char="§"/>
            </a:pPr>
            <a:endParaRPr lang="en-US" altLang="ko-KR" sz="32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FSM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은 동시에 여러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를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지닐 수 없다</a:t>
            </a:r>
            <a:br>
              <a:rPr lang="en-US" altLang="ko-KR" sz="32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-&gt; 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오직 한 번에 하나의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를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가질 수 있다</a:t>
            </a:r>
            <a:endParaRPr lang="en-US" altLang="ko-KR" sz="32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endParaRPr lang="en-US" altLang="ko-KR" sz="32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transition(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전이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) : </a:t>
            </a:r>
            <a:br>
              <a:rPr lang="en-US" altLang="ko-KR" sz="32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현재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  <a:r>
              <a:rPr lang="ko-KR" altLang="en-US" sz="32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새로운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input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이 들어오게 되면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다른 </a:t>
            </a:r>
            <a:r>
              <a:rPr lang="en-US" altLang="ko-KR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</a:t>
            </a:r>
            <a:r>
              <a:rPr lang="ko-KR" altLang="en-US" sz="32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로 변화 가능</a:t>
            </a:r>
            <a:endParaRPr lang="en-US" altLang="ko-KR" sz="32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endParaRPr lang="ko-KR" altLang="en-US" sz="3200">
              <a:solidFill>
                <a:srgbClr val="383838"/>
              </a:solidFill>
              <a:latin typeface="Pretendard Medium"/>
              <a:ea typeface="Pretendard Medium"/>
              <a:cs typeface="Calibri"/>
            </a:endParaRPr>
          </a:p>
        </p:txBody>
      </p:sp>
      <p:pic>
        <p:nvPicPr>
          <p:cNvPr id="1026" name="Picture 2" descr="The Finite State Machine diagram displays the state model of the FSM in the FIPS 140-approved mode of operations.">
            <a:extLst>
              <a:ext uri="{FF2B5EF4-FFF2-40B4-BE49-F238E27FC236}">
                <a16:creationId xmlns:a16="http://schemas.microsoft.com/office/drawing/2014/main" id="{6888C820-6DCC-5060-5604-C7CB0EBC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533900"/>
            <a:ext cx="7233878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74FF93C0-2093-79D7-0C3A-2F4F482DD64B}"/>
              </a:ext>
            </a:extLst>
          </p:cNvPr>
          <p:cNvSpPr txBox="1"/>
          <p:nvPr/>
        </p:nvSpPr>
        <p:spPr>
          <a:xfrm>
            <a:off x="1122722" y="3828221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1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FSM</a:t>
            </a:r>
            <a:r>
              <a:rPr lang="ko-KR" altLang="en-US" sz="31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 예시 사진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05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90CD7-2294-4A83-3DFA-D3946A8E3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F2254C3-4C26-1882-EF8F-5E5C744A153B}"/>
              </a:ext>
            </a:extLst>
          </p:cNvPr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 dirty="0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92805661-6C03-6A64-2784-1B32D949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FFBE2D1-B521-21C7-102D-EF370948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CB71004-4FF3-A315-9F86-771924E7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16600" y="6807200"/>
            <a:ext cx="72263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2740780-1D65-1833-B425-E7CF9047AF07}"/>
              </a:ext>
            </a:extLst>
          </p:cNvPr>
          <p:cNvSpPr txBox="1"/>
          <p:nvPr/>
        </p:nvSpPr>
        <p:spPr>
          <a:xfrm>
            <a:off x="965200" y="8636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72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FSM</a:t>
            </a:r>
            <a:endParaRPr 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91D2D5C-EE1D-A0C8-29E4-80562B3DDDE4}"/>
              </a:ext>
            </a:extLst>
          </p:cNvPr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2200" dirty="0" err="1">
                <a:solidFill>
                  <a:srgbClr val="7E8C8A"/>
                </a:solidFill>
                <a:latin typeface="Pretendard Medium"/>
              </a:rPr>
              <a:t>Finitie</a:t>
            </a:r>
            <a:r>
              <a:rPr lang="en-US" sz="2200" dirty="0">
                <a:solidFill>
                  <a:srgbClr val="7E8C8A"/>
                </a:solidFill>
                <a:latin typeface="Pretendard Medium"/>
              </a:rPr>
              <a:t>-State-Machine</a:t>
            </a:r>
            <a:endParaRPr lang="en-US" sz="2200" b="0" i="0" u="none" strike="noStrike" dirty="0">
              <a:solidFill>
                <a:srgbClr val="7E8C8A"/>
              </a:solidFill>
              <a:latin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4A18AFA-2ECB-53FC-AD03-B4C4A5EA1704}"/>
              </a:ext>
            </a:extLst>
          </p:cNvPr>
          <p:cNvSpPr txBox="1"/>
          <p:nvPr/>
        </p:nvSpPr>
        <p:spPr>
          <a:xfrm>
            <a:off x="10147300" y="3860800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작동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2444C-15A2-CB10-3F9D-B91C84A8EB3A}"/>
              </a:ext>
            </a:extLst>
          </p:cNvPr>
          <p:cNvSpPr txBox="1"/>
          <p:nvPr/>
        </p:nvSpPr>
        <p:spPr>
          <a:xfrm>
            <a:off x="9452389" y="4419600"/>
            <a:ext cx="85879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428750" lvl="2" indent="-514350">
              <a:buAutoNum type="arabicPeriod"/>
            </a:pP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Clock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발생</a:t>
            </a:r>
            <a:endParaRPr lang="en-US" alt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428750" lvl="2" indent="-514350">
              <a:buAutoNum type="arabicPeriod"/>
            </a:pPr>
            <a:endParaRPr lang="en-US" altLang="ko-KR" sz="24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428750" lvl="2" indent="-514350">
              <a:buAutoNum type="arabicPeriod"/>
            </a:pP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transition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발생</a:t>
            </a:r>
            <a:endParaRPr lang="en-US" alt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marL="1428750" lvl="2" indent="-514350">
              <a:buAutoNum type="arabicPeriod"/>
            </a:pPr>
            <a:endParaRPr lang="en-US" altLang="ko-KR" sz="24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428750" lvl="2" indent="-514350">
              <a:buAutoNum type="arabicPeriod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입력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+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현재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-&gt;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다음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정함</a:t>
            </a:r>
            <a:endParaRPr lang="en-US" alt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lvl="2"/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-&gt;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이는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sequential circuit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의 특성</a:t>
            </a: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08777A89-DF80-B9D3-78A2-94D5742AA092}"/>
              </a:ext>
            </a:extLst>
          </p:cNvPr>
          <p:cNvSpPr txBox="1"/>
          <p:nvPr/>
        </p:nvSpPr>
        <p:spPr>
          <a:xfrm>
            <a:off x="1122722" y="3828221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1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구성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28B4E-9A7C-1D20-4F27-F1B433436377}"/>
              </a:ext>
            </a:extLst>
          </p:cNvPr>
          <p:cNvSpPr txBox="1"/>
          <p:nvPr/>
        </p:nvSpPr>
        <p:spPr>
          <a:xfrm>
            <a:off x="556055" y="4552822"/>
            <a:ext cx="858794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Wingdings"/>
              <a:buChar char="§"/>
            </a:pP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</a:p>
          <a:p>
            <a:pPr lvl="2"/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=&gt; N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개의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bit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가 존재 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	-&gt; 2^N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개의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표현가능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eg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) 3 bit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존재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	-&gt;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최대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8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개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표현 가능</a:t>
            </a:r>
            <a:endParaRPr lang="en-US" alt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lvl="2"/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	(000, 001, 010, 011,</a:t>
            </a:r>
          </a:p>
          <a:p>
            <a:pPr lvl="2"/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	100, 101, 110, 111)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endParaRPr lang="en-US" altLang="ko-KR" sz="24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가 되기 위한 조건들</a:t>
            </a:r>
            <a:endParaRPr lang="en-US" altLang="ko-KR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 lvl="2"/>
            <a:r>
              <a:rPr lang="en-US" altLang="ko-KR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eg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) 000-&gt;001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조건은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input=1 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이어야함</a:t>
            </a:r>
            <a:endParaRPr lang="ko-KR" altLang="en-US" sz="24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640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68EA2-7144-2186-E93B-46E57D0B0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3662088-02CC-AA9E-D484-E2722AEB38F1}"/>
              </a:ext>
            </a:extLst>
          </p:cNvPr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 dirty="0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DA7E65D-88A8-5284-10D9-548EF2098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3491C6E-8B99-CAA9-903C-68EF6BC9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264EF44-5159-4BF3-BC71-222F33D6B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16600" y="6807200"/>
            <a:ext cx="72263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A366B43-E0A6-5973-B445-F9A8C640C252}"/>
              </a:ext>
            </a:extLst>
          </p:cNvPr>
          <p:cNvSpPr txBox="1"/>
          <p:nvPr/>
        </p:nvSpPr>
        <p:spPr>
          <a:xfrm>
            <a:off x="965200" y="8636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72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FSM</a:t>
            </a:r>
            <a:endParaRPr 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2F7FD52-C318-A427-80DF-616201B4A760}"/>
              </a:ext>
            </a:extLst>
          </p:cNvPr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2200" dirty="0" err="1">
                <a:solidFill>
                  <a:srgbClr val="7E8C8A"/>
                </a:solidFill>
                <a:latin typeface="Pretendard Medium"/>
              </a:rPr>
              <a:t>Finitie</a:t>
            </a:r>
            <a:r>
              <a:rPr lang="en-US" sz="2200" dirty="0">
                <a:solidFill>
                  <a:srgbClr val="7E8C8A"/>
                </a:solidFill>
                <a:latin typeface="Pretendard Medium"/>
              </a:rPr>
              <a:t>-State-Machine</a:t>
            </a:r>
            <a:endParaRPr lang="en-US" sz="2200" b="0" i="0" u="none" strike="noStrike" dirty="0">
              <a:solidFill>
                <a:srgbClr val="7E8C8A"/>
              </a:solidFill>
              <a:latin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F862807-9C53-027F-BB33-889BE7802B74}"/>
              </a:ext>
            </a:extLst>
          </p:cNvPr>
          <p:cNvSpPr txBox="1"/>
          <p:nvPr/>
        </p:nvSpPr>
        <p:spPr>
          <a:xfrm>
            <a:off x="10147300" y="3860800"/>
            <a:ext cx="5295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Combinational circuit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F0BAC3DA-2FA0-5A53-B5D9-20AD2413A854}"/>
              </a:ext>
            </a:extLst>
          </p:cNvPr>
          <p:cNvSpPr txBox="1"/>
          <p:nvPr/>
        </p:nvSpPr>
        <p:spPr>
          <a:xfrm>
            <a:off x="1122722" y="3828221"/>
            <a:ext cx="52959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Sequential circuit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CFEE5-B85A-B23E-45EC-C723CDB9B887}"/>
              </a:ext>
            </a:extLst>
          </p:cNvPr>
          <p:cNvSpPr txBox="1"/>
          <p:nvPr/>
        </p:nvSpPr>
        <p:spPr>
          <a:xfrm>
            <a:off x="556055" y="4552822"/>
            <a:ext cx="85879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현재의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input +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과거의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history -&gt; output</a:t>
            </a:r>
          </a:p>
          <a:p>
            <a:pPr lvl="2"/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=&gt; 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과거의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history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	= memory</a:t>
            </a:r>
            <a:r>
              <a:rPr lang="ko-KR" altLang="en-US" sz="2400" err="1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에</a:t>
            </a: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 저장된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7F38B-DD1E-E9EE-EA47-EFC8765DF528}"/>
              </a:ext>
            </a:extLst>
          </p:cNvPr>
          <p:cNvSpPr txBox="1"/>
          <p:nvPr/>
        </p:nvSpPr>
        <p:spPr>
          <a:xfrm>
            <a:off x="9623855" y="4552822"/>
            <a:ext cx="85879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오직 현재의 </a:t>
            </a:r>
            <a:r>
              <a:rPr lang="en-US" altLang="ko-KR" sz="2400">
                <a:solidFill>
                  <a:srgbClr val="383838"/>
                </a:solidFill>
                <a:latin typeface="Pretendard Regular"/>
                <a:ea typeface="Pretendard Regular"/>
                <a:cs typeface="Calibri"/>
              </a:rPr>
              <a:t>input -&gt; output</a:t>
            </a:r>
          </a:p>
        </p:txBody>
      </p:sp>
      <p:pic>
        <p:nvPicPr>
          <p:cNvPr id="2050" name="Picture 2" descr="Introduction of Sequential Circuits - GeeksforGeeks">
            <a:extLst>
              <a:ext uri="{FF2B5EF4-FFF2-40B4-BE49-F238E27FC236}">
                <a16:creationId xmlns:a16="http://schemas.microsoft.com/office/drawing/2014/main" id="{B5472855-FA42-550F-0B2B-768673870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36" y="5905500"/>
            <a:ext cx="5424128" cy="336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gital Electronics - Combinational Circuits">
            <a:extLst>
              <a:ext uri="{FF2B5EF4-FFF2-40B4-BE49-F238E27FC236}">
                <a16:creationId xmlns:a16="http://schemas.microsoft.com/office/drawing/2014/main" id="{3EC5FBF1-9807-192D-AF06-F08D6AE53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10517"/>
          <a:stretch/>
        </p:blipFill>
        <p:spPr bwMode="auto">
          <a:xfrm>
            <a:off x="10121123" y="6286500"/>
            <a:ext cx="736790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2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17603" y="6807200"/>
            <a:ext cx="7226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476" y="6822043"/>
            <a:ext cx="10976759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49937" t="564" r="1099" b="-666"/>
          <a:stretch/>
        </p:blipFill>
        <p:spPr>
          <a:xfrm>
            <a:off x="6728460" y="5375893"/>
            <a:ext cx="1455119" cy="29366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919" y="6807200"/>
            <a:ext cx="1488869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76603" y="6819900"/>
            <a:ext cx="2921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55430" y="5459761"/>
            <a:ext cx="1269690" cy="13257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ko-KR" altLang="en-US" sz="7100" dirty="0" err="1">
                <a:solidFill>
                  <a:srgbClr val="FFFFFF"/>
                </a:solidFill>
                <a:latin typeface="Pretendard ExtraBold"/>
                <a:ea typeface="Pretendard ExtraBold"/>
              </a:rPr>
              <a:t>D</a:t>
            </a:r>
            <a:endParaRPr lang="ko-KR" altLang="en-US" sz="7100" b="0" i="0" u="none" strike="noStrike" dirty="0" err="1">
              <a:solidFill>
                <a:srgbClr val="FFFFFF"/>
              </a:solidFill>
              <a:latin typeface="Pretendard ExtraBold"/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1403" y="6878134"/>
            <a:ext cx="1268761" cy="14072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8100" dirty="0">
                <a:solidFill>
                  <a:srgbClr val="FFFFFF"/>
                </a:solidFill>
                <a:latin typeface="Pretendard ExtraBold"/>
              </a:rPr>
              <a:t>U</a:t>
            </a:r>
            <a:endParaRPr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4888427" y="3919141"/>
            <a:ext cx="1244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3700" b="1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정의</a:t>
            </a:r>
            <a:endParaRPr lang="en-US" altLang="ko-KR" sz="3700" b="1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dirty="0">
                <a:solidFill>
                  <a:srgbClr val="7E8C8A"/>
                </a:solidFill>
                <a:latin typeface="Pretendard ExtraBold"/>
              </a:rPr>
              <a:t>01</a:t>
            </a:r>
            <a:endParaRPr lang="en-US" sz="3900" b="0" i="0" u="none" strike="noStrike" dirty="0">
              <a:solidFill>
                <a:srgbClr val="7E8C8A"/>
              </a:solidFill>
              <a:latin typeface="Pretendard Extra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카운터 개념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809002" y="41021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b="1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Definition</a:t>
            </a:r>
            <a:endParaRPr lang="ko-KR" altLang="en-US" sz="2500" b="1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61552" y="5232400"/>
            <a:ext cx="7862848" cy="4330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주기적인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이벤트를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세거나</a:t>
            </a:r>
            <a:r>
              <a:rPr 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클럭을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기반으로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시간을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측정하는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데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사용</a:t>
            </a:r>
            <a:endParaRPr lang="ko-KR" dirty="0" err="1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04500" y="56769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X,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플립플롭의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상태와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출력이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동일</a:t>
            </a:r>
            <a:endParaRPr lang="en-US" altLang="ko-KR" sz="2300" spc="-100" dirty="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79100" y="4775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특정한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상태들의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고정된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순서를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클럭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신호에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따라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진행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002000" y="76581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b="1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Use</a:t>
            </a:r>
            <a:endParaRPr lang="ko-KR" altLang="en-US" sz="2500" b="1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579100" y="87884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클럭을 기준으로 일정 시간 간격을 계산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604500" y="92329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신호를 원하는 주파수로 분할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79100" y="8331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특정 신호의 발생 횟수를 셈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88427" y="7559884"/>
            <a:ext cx="1899734" cy="5907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sz="3700" b="1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주요 </a:t>
            </a:r>
            <a:r>
              <a:rPr lang="ko-KR" altLang="en-US" sz="3700" b="1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용도</a:t>
            </a:r>
            <a:endParaRPr lang="ko-KR" sz="3700" b="1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FFD8DEF-5520-119D-3FA1-FA5F72FF2998}"/>
              </a:ext>
            </a:extLst>
          </p:cNvPr>
          <p:cNvSpPr txBox="1"/>
          <p:nvPr/>
        </p:nvSpPr>
        <p:spPr>
          <a:xfrm>
            <a:off x="950356" y="891478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pic>
        <p:nvPicPr>
          <p:cNvPr id="40" name="그림 39" descr="Counter using only basic logic gates - Electrical Engineering Stack Exchange">
            <a:extLst>
              <a:ext uri="{FF2B5EF4-FFF2-40B4-BE49-F238E27FC236}">
                <a16:creationId xmlns:a16="http://schemas.microsoft.com/office/drawing/2014/main" id="{F892389C-2B52-2AFF-075F-B8612784E0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515" y="3274198"/>
            <a:ext cx="6743700" cy="69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2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8DBFF-7DA5-AAE8-01D9-1924F47A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D08719-B0AB-FA19-6860-884AD7FE90C3}"/>
              </a:ext>
            </a:extLst>
          </p:cNvPr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b="0" i="0" u="none" strike="noStrike" dirty="0">
                <a:solidFill>
                  <a:srgbClr val="7E8C8A"/>
                </a:solidFill>
                <a:latin typeface="Pretendard ExtraBold"/>
              </a:rPr>
              <a:t>04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B849603-196D-721C-AFFC-03D79FEF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A9756CF-C280-2369-E0F8-E84E903C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D8DFFD9-BF7A-993A-E08B-5307F109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16600" y="6807200"/>
            <a:ext cx="7226300" cy="254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F5A6204-C98A-BDE2-928E-4AA4F7BE6A5C}"/>
              </a:ext>
            </a:extLst>
          </p:cNvPr>
          <p:cNvSpPr txBox="1"/>
          <p:nvPr/>
        </p:nvSpPr>
        <p:spPr>
          <a:xfrm>
            <a:off x="965200" y="8636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72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FSM</a:t>
            </a:r>
            <a:endParaRPr 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D9BA16-E118-1678-50EA-BFCF412DB869}"/>
              </a:ext>
            </a:extLst>
          </p:cNvPr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2200" dirty="0" err="1">
                <a:solidFill>
                  <a:srgbClr val="7E8C8A"/>
                </a:solidFill>
                <a:latin typeface="Pretendard Medium"/>
              </a:rPr>
              <a:t>Finitie</a:t>
            </a:r>
            <a:r>
              <a:rPr lang="en-US" sz="2200" dirty="0">
                <a:solidFill>
                  <a:srgbClr val="7E8C8A"/>
                </a:solidFill>
                <a:latin typeface="Pretendard Medium"/>
              </a:rPr>
              <a:t>-State-Machine</a:t>
            </a:r>
            <a:endParaRPr lang="en-US" sz="2200" b="0" i="0" u="none" strike="noStrike" dirty="0">
              <a:solidFill>
                <a:srgbClr val="7E8C8A"/>
              </a:solidFill>
              <a:latin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5DEAD2AF-5AF7-78D1-1CE5-26CC48B98993}"/>
              </a:ext>
            </a:extLst>
          </p:cNvPr>
          <p:cNvSpPr txBox="1"/>
          <p:nvPr/>
        </p:nvSpPr>
        <p:spPr>
          <a:xfrm>
            <a:off x="10147300" y="3860800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Meal</a:t>
            </a:r>
            <a:r>
              <a:rPr lang="en-US" altLang="ko-KR" sz="31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y Machine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20980E75-DBA6-518C-670F-C8FD3E304767}"/>
              </a:ext>
            </a:extLst>
          </p:cNvPr>
          <p:cNvSpPr txBox="1"/>
          <p:nvPr/>
        </p:nvSpPr>
        <p:spPr>
          <a:xfrm>
            <a:off x="1122722" y="3828221"/>
            <a:ext cx="4013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100" b="0" i="0" u="none" strike="noStrike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Moore Machine</a:t>
            </a:r>
            <a:endParaRPr lang="ko-KR" sz="31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B2A55-6C11-F418-1D32-BAE5E75B8CDB}"/>
              </a:ext>
            </a:extLst>
          </p:cNvPr>
          <p:cNvSpPr txBox="1"/>
          <p:nvPr/>
        </p:nvSpPr>
        <p:spPr>
          <a:xfrm>
            <a:off x="556055" y="4552822"/>
            <a:ext cx="85879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Wingdings"/>
              <a:buChar char="§"/>
            </a:pP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현재의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state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=&gt;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</a:p>
          <a:p>
            <a:pPr marL="1200150" lvl="2" indent="-285750">
              <a:buFont typeface="Wingdings"/>
              <a:buChar char="§"/>
            </a:pPr>
            <a:endParaRPr lang="en-US" altLang="ko-KR" sz="2400" dirty="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Input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을 받아서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state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를 변화시키고</a:t>
            </a:r>
            <a:b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변화시킨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state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를 통해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을 도출함</a:t>
            </a:r>
            <a:b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-&gt; 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순차적으로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 도출됨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.</a:t>
            </a:r>
          </a:p>
          <a:p>
            <a:pPr lvl="2"/>
            <a:r>
              <a:rPr lang="en-US" altLang="ko-KR" sz="24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eg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) 111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 나오고 다음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turn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에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  <a:r>
              <a:rPr lang="ko-KR" altLang="en-US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 </a:t>
            </a:r>
            <a:r>
              <a:rPr lang="en-US" altLang="ko-KR" sz="24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F9E67-39E7-0E78-4C53-FEA31A61A953}"/>
              </a:ext>
            </a:extLst>
          </p:cNvPr>
          <p:cNvSpPr txBox="1"/>
          <p:nvPr/>
        </p:nvSpPr>
        <p:spPr>
          <a:xfrm>
            <a:off x="9623855" y="4552822"/>
            <a:ext cx="85879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00150" lvl="2" indent="-285750">
              <a:buFont typeface="Wingdings"/>
              <a:buChar char="§"/>
            </a:pP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현재의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input + 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현재의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state =&gt; output</a:t>
            </a:r>
          </a:p>
          <a:p>
            <a:pPr marL="1200150" lvl="2" indent="-285750">
              <a:buFont typeface="Wingdings"/>
              <a:buChar char="§"/>
            </a:pPr>
            <a:endParaRPr lang="en-US" altLang="ko-KR" sz="2400">
              <a:solidFill>
                <a:srgbClr val="383838"/>
              </a:solidFill>
              <a:latin typeface="Pretendard Regular" panose="020B0600000101010101" charset="-127"/>
              <a:ea typeface="Pretendard Regular" panose="020B0600000101010101" charset="-127"/>
              <a:cs typeface="Calibri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Input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을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받아서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을 내는 것과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state</a:t>
            </a:r>
            <a:r>
              <a:rPr lang="ko-KR" altLang="en-US" sz="240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를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변화시키는 것은 병렬적으로 발생함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.</a:t>
            </a:r>
          </a:p>
          <a:p>
            <a:pPr lvl="2"/>
            <a:r>
              <a:rPr lang="en-US" altLang="ko-KR" sz="240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eg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) 111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에서 마지막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1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input</a:t>
            </a:r>
            <a:r>
              <a:rPr lang="ko-KR" altLang="en-US" sz="240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으로</a:t>
            </a:r>
            <a:b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</a:b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       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들어가자마자 바로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output</a:t>
            </a:r>
            <a:r>
              <a:rPr lang="ko-KR" altLang="en-US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이 </a:t>
            </a:r>
            <a:r>
              <a:rPr lang="en-US" altLang="ko-KR" sz="240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Calibri"/>
              </a:rPr>
              <a:t>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19A60E-1054-E1D2-7E5C-3E1B3C00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5" y="7353300"/>
            <a:ext cx="8467725" cy="1938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236A42-FFE6-61A4-23FA-353A25AA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854" y="7472481"/>
            <a:ext cx="8587945" cy="16412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F8DD01-E44C-D6C8-63B3-FC34A2C5ED7C}"/>
              </a:ext>
            </a:extLst>
          </p:cNvPr>
          <p:cNvSpPr/>
          <p:nvPr/>
        </p:nvSpPr>
        <p:spPr>
          <a:xfrm>
            <a:off x="2438400" y="7567211"/>
            <a:ext cx="1447800" cy="14973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03CB0-4DC6-07F7-C7E1-2FC3A06BED93}"/>
              </a:ext>
            </a:extLst>
          </p:cNvPr>
          <p:cNvSpPr/>
          <p:nvPr/>
        </p:nvSpPr>
        <p:spPr>
          <a:xfrm>
            <a:off x="11506200" y="7719611"/>
            <a:ext cx="1066800" cy="103722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460222-BC2A-F448-B23D-12AF509BE04A}"/>
              </a:ext>
            </a:extLst>
          </p:cNvPr>
          <p:cNvSpPr/>
          <p:nvPr/>
        </p:nvSpPr>
        <p:spPr>
          <a:xfrm>
            <a:off x="239927" y="8208224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state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3EC57A-4588-EC1E-42D3-C37E0AE87616}"/>
              </a:ext>
            </a:extLst>
          </p:cNvPr>
          <p:cNvSpPr/>
          <p:nvPr/>
        </p:nvSpPr>
        <p:spPr>
          <a:xfrm>
            <a:off x="239927" y="7696751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input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E3C97D-04A5-9941-C921-CE8D58BE3757}"/>
              </a:ext>
            </a:extLst>
          </p:cNvPr>
          <p:cNvSpPr/>
          <p:nvPr/>
        </p:nvSpPr>
        <p:spPr>
          <a:xfrm>
            <a:off x="239927" y="8700303"/>
            <a:ext cx="838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output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551C1B-120E-8591-A63D-0AC4C38CAFEA}"/>
              </a:ext>
            </a:extLst>
          </p:cNvPr>
          <p:cNvSpPr/>
          <p:nvPr/>
        </p:nvSpPr>
        <p:spPr>
          <a:xfrm>
            <a:off x="9483295" y="8176811"/>
            <a:ext cx="647821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state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AA2F07-336A-9C9B-B44C-A85E664C38AB}"/>
              </a:ext>
            </a:extLst>
          </p:cNvPr>
          <p:cNvSpPr/>
          <p:nvPr/>
        </p:nvSpPr>
        <p:spPr>
          <a:xfrm>
            <a:off x="9483295" y="7791337"/>
            <a:ext cx="704849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input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D1AC50-A882-1E8C-DB2B-081E27341863}"/>
              </a:ext>
            </a:extLst>
          </p:cNvPr>
          <p:cNvSpPr/>
          <p:nvPr/>
        </p:nvSpPr>
        <p:spPr>
          <a:xfrm>
            <a:off x="9442450" y="8471703"/>
            <a:ext cx="998548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output 0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85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CA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6AEDD-B9C9-C46B-CABA-A10B73619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4EBD1D-5779-58D3-2D3D-81C6592C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71500"/>
            <a:ext cx="16967200" cy="9156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8938F9F-23FA-3492-FE38-DB0985438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5765800"/>
            <a:ext cx="15684500" cy="254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988A6B1-F771-A28E-F9BB-E855DD1FFAAE}"/>
              </a:ext>
            </a:extLst>
          </p:cNvPr>
          <p:cNvSpPr txBox="1"/>
          <p:nvPr/>
        </p:nvSpPr>
        <p:spPr>
          <a:xfrm>
            <a:off x="1447800" y="1320800"/>
            <a:ext cx="71628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err="1">
                <a:solidFill>
                  <a:srgbClr val="383838"/>
                </a:solidFill>
                <a:ea typeface="Pretendard Regular"/>
                <a:cs typeface="Calibri"/>
              </a:rPr>
              <a:t>컴퓨터공학실험II</a:t>
            </a:r>
            <a:endParaRPr lang="ko-KR" altLang="en-US" sz="3600" b="0" i="0" u="none" strike="noStrike" err="1">
              <a:solidFill>
                <a:srgbClr val="383838"/>
              </a:solidFill>
              <a:ea typeface="Pretendard Regular"/>
              <a:cs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552EC1-F3C5-1706-0BB0-1A2C1D236598}"/>
              </a:ext>
            </a:extLst>
          </p:cNvPr>
          <p:cNvSpPr txBox="1"/>
          <p:nvPr/>
        </p:nvSpPr>
        <p:spPr>
          <a:xfrm>
            <a:off x="1422400" y="3352800"/>
            <a:ext cx="126619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sz="12400" dirty="0">
                <a:solidFill>
                  <a:srgbClr val="7E8C8A"/>
                </a:solidFill>
                <a:latin typeface="Pretendard ExtraBold"/>
                <a:ea typeface="Pretendard ExtraBold"/>
              </a:rPr>
              <a:t>THANK YOU</a:t>
            </a:r>
            <a:r>
              <a:rPr lang="en-US" sz="12400" dirty="0">
                <a:solidFill>
                  <a:srgbClr val="7E8C8A"/>
                </a:solidFill>
                <a:latin typeface="Pretendard ExtraBold"/>
                <a:ea typeface="Pretendard ExtraBold"/>
                <a:sym typeface="Wingdings" panose="05000000000000000000" pitchFamily="2" charset="2"/>
              </a:rPr>
              <a:t></a:t>
            </a:r>
            <a:endParaRPr lang="en-US" sz="12400" b="0" i="0" u="none" strike="noStrike" dirty="0">
              <a:solidFill>
                <a:srgbClr val="7E8C8A"/>
              </a:solidFill>
              <a:latin typeface="Pretendard ExtraBold"/>
              <a:ea typeface="Pretendard Extra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F75296-2802-A050-C600-B27292796B55}"/>
              </a:ext>
            </a:extLst>
          </p:cNvPr>
          <p:cNvSpPr txBox="1"/>
          <p:nvPr/>
        </p:nvSpPr>
        <p:spPr>
          <a:xfrm>
            <a:off x="14084300" y="8724900"/>
            <a:ext cx="289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400" err="1">
                <a:solidFill>
                  <a:srgbClr val="7E8C8A"/>
                </a:solidFill>
                <a:latin typeface="Pretendard ExtraBold"/>
                <a:ea typeface="Pretendard ExtraBold"/>
              </a:rPr>
              <a:t>Sogang</a:t>
            </a:r>
            <a:r>
              <a:rPr lang="ko-KR" altLang="en-US" sz="2400">
                <a:solidFill>
                  <a:srgbClr val="7E8C8A"/>
                </a:solidFill>
                <a:latin typeface="Pretendard ExtraBold"/>
                <a:ea typeface="Pretendard ExtraBold"/>
              </a:rPr>
              <a:t> </a:t>
            </a:r>
            <a:r>
              <a:rPr lang="ko-KR" altLang="en-US" sz="2400" err="1">
                <a:solidFill>
                  <a:srgbClr val="7E8C8A"/>
                </a:solidFill>
                <a:latin typeface="Pretendard ExtraBold"/>
                <a:ea typeface="Pretendard ExtraBold"/>
              </a:rPr>
              <a:t>University</a:t>
            </a:r>
            <a:endParaRPr lang="ko-KR" altLang="en-US" sz="2400" b="0" i="0" u="none" strike="noStrike" err="1">
              <a:solidFill>
                <a:srgbClr val="7E8C8A"/>
              </a:solidFill>
              <a:latin typeface="Pretendard ExtraBold"/>
              <a:ea typeface="Pretendard Extra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5DE1C11-19E6-091E-D04E-2198DD3876E4}"/>
              </a:ext>
            </a:extLst>
          </p:cNvPr>
          <p:cNvSpPr txBox="1"/>
          <p:nvPr/>
        </p:nvSpPr>
        <p:spPr>
          <a:xfrm>
            <a:off x="14820900" y="1155700"/>
            <a:ext cx="2247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400">
                <a:solidFill>
                  <a:srgbClr val="7E8C8A"/>
                </a:solidFill>
                <a:latin typeface="Pretendard ExtraBold"/>
              </a:rPr>
              <a:t>2024</a:t>
            </a:r>
            <a:endParaRPr lang="en-US" sz="24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C687CEB-E660-5FB7-D29A-7F17F9948800}"/>
              </a:ext>
            </a:extLst>
          </p:cNvPr>
          <p:cNvSpPr txBox="1"/>
          <p:nvPr/>
        </p:nvSpPr>
        <p:spPr>
          <a:xfrm>
            <a:off x="1473200" y="6197600"/>
            <a:ext cx="91567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3630"/>
              </a:lnSpc>
            </a:pPr>
            <a:r>
              <a:rPr 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20231591 </a:t>
            </a: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이하은</a:t>
            </a:r>
            <a:r>
              <a:rPr lang="en-US" altLang="ko-KR" sz="2200" dirty="0">
                <a:solidFill>
                  <a:srgbClr val="383838"/>
                </a:solidFill>
                <a:latin typeface="Pretendard Light"/>
                <a:ea typeface="Pretendard Light"/>
              </a:rPr>
              <a:t>(33.3%)</a:t>
            </a:r>
            <a:endParaRPr lang="ko-KR" altLang="en-US" sz="2200" dirty="0">
              <a:solidFill>
                <a:srgbClr val="383838"/>
              </a:solidFill>
              <a:latin typeface="Pretendard Light"/>
              <a:ea typeface="Pretendard Light"/>
            </a:endParaRPr>
          </a:p>
          <a:p>
            <a:pPr>
              <a:lnSpc>
                <a:spcPct val="133630"/>
              </a:lnSpc>
            </a:pP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20231579 이명진</a:t>
            </a:r>
            <a:r>
              <a:rPr lang="en-US" altLang="ko-KR" sz="2200" dirty="0">
                <a:solidFill>
                  <a:srgbClr val="383838"/>
                </a:solidFill>
                <a:latin typeface="Pretendard Light"/>
                <a:ea typeface="Pretendard Light"/>
              </a:rPr>
              <a:t>(33.3%)</a:t>
            </a:r>
          </a:p>
          <a:p>
            <a:pPr>
              <a:lnSpc>
                <a:spcPct val="133630"/>
              </a:lnSpc>
            </a:pPr>
            <a:r>
              <a:rPr lang="en-US" altLang="ko-KR" sz="2200" dirty="0">
                <a:solidFill>
                  <a:srgbClr val="383838"/>
                </a:solidFill>
                <a:latin typeface="Pretendard Light"/>
                <a:ea typeface="Pretendard Light"/>
              </a:rPr>
              <a:t>20231523 </a:t>
            </a:r>
            <a:r>
              <a:rPr lang="ko-KR" altLang="en-US" sz="2200" dirty="0">
                <a:solidFill>
                  <a:srgbClr val="383838"/>
                </a:solidFill>
                <a:latin typeface="Pretendard Light"/>
                <a:ea typeface="Pretendard Light"/>
              </a:rPr>
              <a:t>김민정</a:t>
            </a:r>
            <a:r>
              <a:rPr lang="en-US" altLang="ko-KR" sz="2200" dirty="0">
                <a:solidFill>
                  <a:srgbClr val="383838"/>
                </a:solidFill>
                <a:latin typeface="Pretendard Light"/>
                <a:ea typeface="Pretendard Light"/>
              </a:rPr>
              <a:t> (33.3%)</a:t>
            </a:r>
            <a:endParaRPr lang="ko-KR" altLang="en-US" sz="2200" dirty="0">
              <a:solidFill>
                <a:srgbClr val="383838"/>
              </a:solidFill>
              <a:latin typeface="Pretendard Light"/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16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13100"/>
            <a:ext cx="4572000" cy="7061200"/>
          </a:xfrm>
          <a:prstGeom prst="rect">
            <a:avLst/>
          </a:prstGeom>
          <a:ln>
            <a:solidFill>
              <a:srgbClr val="9CACA9"/>
            </a:solidFill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3225800"/>
            <a:ext cx="4572000" cy="706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54800"/>
            <a:ext cx="165100" cy="16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7759700"/>
            <a:ext cx="165100" cy="16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8890000"/>
            <a:ext cx="165100" cy="16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6654800"/>
            <a:ext cx="165100" cy="16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7759700"/>
            <a:ext cx="165100" cy="16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8890000"/>
            <a:ext cx="165100" cy="16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6654800"/>
            <a:ext cx="165100" cy="16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800" y="6654800"/>
            <a:ext cx="165100" cy="165100"/>
          </a:xfrm>
          <a:prstGeom prst="rect">
            <a:avLst/>
          </a:prstGeom>
        </p:spPr>
      </p:pic>
      <p:pic>
        <p:nvPicPr>
          <p:cNvPr id="18" name="Picture 18" descr="막대 그래프 하향 추세 단색으로 채워진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0300" y="4495800"/>
            <a:ext cx="1765300" cy="1765300"/>
          </a:xfrm>
          <a:prstGeom prst="rect">
            <a:avLst/>
          </a:prstGeom>
          <a:ln>
            <a:noFill/>
          </a:ln>
        </p:spPr>
      </p:pic>
      <p:pic>
        <p:nvPicPr>
          <p:cNvPr id="20" name="Picture 20" descr="화살표 원 단색으로 채워진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0800" y="4572000"/>
            <a:ext cx="1765300" cy="1765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50356" y="893289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 dirty="0">
                <a:solidFill>
                  <a:srgbClr val="7E8C8A"/>
                </a:solidFill>
                <a:latin typeface="Pretendard ExtraBold"/>
              </a:rPr>
              <a:t>01</a:t>
            </a:r>
            <a:endParaRPr lang="en-US" sz="3900" b="0" i="0" u="none" strike="noStrike" dirty="0">
              <a:solidFill>
                <a:srgbClr val="7E8C8A"/>
              </a:solidFill>
              <a:latin typeface="Pretendard Extra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대표적인 종류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78700" y="1828800"/>
            <a:ext cx="834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</a:t>
            </a:r>
            <a:endParaRPr 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11200" y="3810000"/>
            <a:ext cx="2235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82170"/>
              </a:lnSpc>
            </a:pPr>
            <a:r>
              <a:rPr lang="ko-KR" altLang="en-US" sz="3600" dirty="0">
                <a:solidFill>
                  <a:srgbClr val="7E8C8A"/>
                </a:solidFill>
                <a:ea typeface="Pretendard ExtraBold"/>
                <a:cs typeface="Calibri"/>
              </a:rPr>
              <a:t>업 카운터</a:t>
            </a:r>
            <a:endParaRPr lang="ko-KR" altLang="en-US" sz="3600" b="0" i="0" u="none" strike="noStrike" dirty="0">
              <a:solidFill>
                <a:srgbClr val="7E8C8A"/>
              </a:solidFill>
              <a:ea typeface="Pretendard ExtraBold"/>
              <a:cs typeface="Calibr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9500" y="65405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클럭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신호가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들어올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때마다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값이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증가</a:t>
            </a:r>
            <a:endParaRPr lang="en-US" altLang="ko-KR" dirty="0"/>
          </a:p>
        </p:txBody>
      </p:sp>
      <p:sp>
        <p:nvSpPr>
          <p:cNvPr id="28" name="TextBox 28"/>
          <p:cNvSpPr txBox="1"/>
          <p:nvPr/>
        </p:nvSpPr>
        <p:spPr>
          <a:xfrm>
            <a:off x="1079500" y="76454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00→01→10→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11</a:t>
            </a:r>
          </a:p>
          <a:p>
            <a:pPr>
              <a:lnSpc>
                <a:spcPct val="116199"/>
              </a:lnSpc>
            </a:pPr>
            <a:endParaRPr lang="en-US" altLang="ko-KR" sz="2300" dirty="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9500" y="87757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이벤트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,</a:t>
            </a:r>
            <a:r>
              <a:rPr lang="en-US" altLang="ko-KR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시간</a:t>
            </a:r>
            <a:r>
              <a:rPr lang="en-US" altLang="ko-KR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등에</a:t>
            </a:r>
            <a:r>
              <a:rPr 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활용</a:t>
            </a:r>
            <a:endParaRPr lang="en-US" sz="2300" dirty="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245100" y="3810000"/>
            <a:ext cx="22352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sz="3600" dirty="0">
                <a:solidFill>
                  <a:srgbClr val="FFFFFF"/>
                </a:solidFill>
                <a:ea typeface="Pretendard ExtraBold"/>
              </a:rPr>
              <a:t>다운 카운터</a:t>
            </a:r>
            <a:endParaRPr lang="ko-KR" sz="3600" b="0" i="0" u="none" strike="noStrike" dirty="0">
              <a:solidFill>
                <a:srgbClr val="FFFFFF"/>
              </a:solidFill>
              <a:ea typeface="Pretendard ExtraBold"/>
              <a:cs typeface="Calibr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562600" y="65405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클럭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신호가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들어올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때마다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카운터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값이</a:t>
            </a:r>
            <a:r>
              <a:rPr lang="en-US" altLang="ko-KR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감소</a:t>
            </a:r>
            <a:endParaRPr lang="ko-KR" dirty="0" err="1"/>
          </a:p>
        </p:txBody>
      </p:sp>
      <p:sp>
        <p:nvSpPr>
          <p:cNvPr id="32" name="TextBox 32"/>
          <p:cNvSpPr txBox="1"/>
          <p:nvPr/>
        </p:nvSpPr>
        <p:spPr>
          <a:xfrm>
            <a:off x="5562600" y="76454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11→10→01→00</a:t>
            </a:r>
          </a:p>
          <a:p>
            <a:pPr>
              <a:lnSpc>
                <a:spcPct val="116199"/>
              </a:lnSpc>
            </a:pPr>
            <a:endParaRPr lang="en-US" altLang="ko-KR" sz="2300" dirty="0">
              <a:solidFill>
                <a:srgbClr val="FFFFFF"/>
              </a:solidFill>
              <a:latin typeface="Pretendard Regular"/>
              <a:ea typeface="Pretendard Regular"/>
              <a:cs typeface="Calibr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562600" y="87757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카운트다운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타이머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,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감소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기반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프로세스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제어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등에</a:t>
            </a:r>
            <a:r>
              <a:rPr 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dirty="0">
                <a:solidFill>
                  <a:srgbClr val="FFFFFF"/>
                </a:solidFill>
                <a:latin typeface="Pretendard Regular"/>
                <a:ea typeface="Pretendard Regular"/>
                <a:cs typeface="+mn-lt"/>
              </a:rPr>
              <a:t>활용</a:t>
            </a:r>
            <a:endParaRPr lang="en-US" altLang="ko-KR" dirty="0">
              <a:latin typeface="Pretendard Regular"/>
              <a:ea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884892" y="3810000"/>
            <a:ext cx="3555286" cy="6510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3600" dirty="0">
                <a:solidFill>
                  <a:srgbClr val="7E8C8A"/>
                </a:solidFill>
                <a:ea typeface="Pretendard ExtraBold"/>
                <a:cs typeface="Calibri"/>
              </a:rPr>
              <a:t>동기식 카운터</a:t>
            </a:r>
            <a:endParaRPr lang="ko-KR" sz="3600" b="0" i="0" u="none" strike="noStrike" dirty="0">
              <a:solidFill>
                <a:srgbClr val="7E8C8A"/>
              </a:solidFill>
              <a:ea typeface="Pretendard ExtraBold"/>
              <a:cs typeface="Calibri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134600" y="65405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383838"/>
                </a:solidFill>
                <a:ea typeface="Pretendard Regular"/>
              </a:rPr>
              <a:t>뒤에서 </a:t>
            </a:r>
            <a:r>
              <a:rPr lang="ko-KR" altLang="en-US" sz="2300" dirty="0">
                <a:solidFill>
                  <a:srgbClr val="383838"/>
                </a:solidFill>
                <a:latin typeface="Calibri"/>
                <a:ea typeface="Pretendard Regular"/>
                <a:cs typeface="Calibri"/>
              </a:rPr>
              <a:t>후술</a:t>
            </a:r>
            <a:endParaRPr lang="en-US" altLang="ko-KR" sz="2300">
              <a:solidFill>
                <a:srgbClr val="383838"/>
              </a:solidFill>
              <a:latin typeface="Pretendard Regular"/>
              <a:ea typeface="Pretendard Regular"/>
              <a:cs typeface="Calibri"/>
            </a:endParaRPr>
          </a:p>
          <a:p>
            <a:pPr>
              <a:lnSpc>
                <a:spcPct val="116199"/>
              </a:lnSpc>
            </a:pPr>
            <a:endParaRPr lang="ko-KR" altLang="en-US" sz="2300" dirty="0">
              <a:solidFill>
                <a:srgbClr val="383838"/>
              </a:solidFill>
              <a:latin typeface="Calibri"/>
              <a:ea typeface="Pretendard Regular"/>
              <a:cs typeface="Calibri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405198" y="3810000"/>
            <a:ext cx="3168918" cy="6510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sz="3600" dirty="0">
                <a:solidFill>
                  <a:srgbClr val="FFFFFF"/>
                </a:solidFill>
                <a:ea typeface="Pretendard ExtraBold"/>
                <a:cs typeface="Calibri"/>
              </a:rPr>
              <a:t>비동기식 </a:t>
            </a:r>
            <a:r>
              <a:rPr lang="ko-KR" altLang="en-US" sz="3600" dirty="0">
                <a:solidFill>
                  <a:srgbClr val="FFFFFF"/>
                </a:solidFill>
                <a:ea typeface="Pretendard ExtraBold"/>
                <a:cs typeface="Calibri"/>
              </a:rPr>
              <a:t>카운터</a:t>
            </a:r>
            <a:endParaRPr lang="ko-KR" sz="3600" b="0" i="0" u="none" strike="noStrike" dirty="0">
              <a:solidFill>
                <a:srgbClr val="FFFFFF"/>
              </a:solidFill>
              <a:ea typeface="Pretendard ExtraBold"/>
              <a:cs typeface="Calibri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4706600" y="6540500"/>
            <a:ext cx="3175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dirty="0">
                <a:solidFill>
                  <a:srgbClr val="FFFFFF"/>
                </a:solidFill>
                <a:latin typeface="Calibri"/>
                <a:ea typeface="Pretendard Regular"/>
                <a:cs typeface="Calibri"/>
              </a:rPr>
              <a:t>뒤에서 후술</a:t>
            </a:r>
          </a:p>
          <a:p>
            <a:pPr lvl="0" algn="l">
              <a:lnSpc>
                <a:spcPct val="116199"/>
              </a:lnSpc>
            </a:pPr>
            <a:endParaRPr lang="ko-KR" altLang="en-US" sz="2300" b="0" i="0" u="none" strike="noStrike" dirty="0">
              <a:solidFill>
                <a:srgbClr val="FFFFFF"/>
              </a:solidFill>
              <a:latin typeface="Calibri"/>
              <a:ea typeface="Pretendard Regular"/>
              <a:cs typeface="Calibri"/>
            </a:endParaRPr>
          </a:p>
        </p:txBody>
      </p:sp>
      <p:pic>
        <p:nvPicPr>
          <p:cNvPr id="45" name="Picture 17" descr="막대 그래프 상향 추세 단색으로 채워진">
            <a:extLst>
              <a:ext uri="{FF2B5EF4-FFF2-40B4-BE49-F238E27FC236}">
                <a16:creationId xmlns:a16="http://schemas.microsoft.com/office/drawing/2014/main" id="{8C24FB5C-91E4-2B28-AB85-362014F95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900" y="4457700"/>
            <a:ext cx="1905000" cy="1905000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9854626C-98A8-E295-752F-F802D6A18BF2}"/>
              </a:ext>
            </a:extLst>
          </p:cNvPr>
          <p:cNvGrpSpPr/>
          <p:nvPr/>
        </p:nvGrpSpPr>
        <p:grpSpPr>
          <a:xfrm>
            <a:off x="9525660" y="4362204"/>
            <a:ext cx="1241959" cy="1979221"/>
            <a:chOff x="9599881" y="3931723"/>
            <a:chExt cx="1598218" cy="2617519"/>
          </a:xfrm>
        </p:grpSpPr>
        <p:pic>
          <p:nvPicPr>
            <p:cNvPr id="46" name="Picture 19" descr="줄 화살표: 일자형 단색으로 채워진">
              <a:extLst>
                <a:ext uri="{FF2B5EF4-FFF2-40B4-BE49-F238E27FC236}">
                  <a16:creationId xmlns:a16="http://schemas.microsoft.com/office/drawing/2014/main" id="{3B2828B0-9CB9-CD45-A829-E2FFCD27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9599881" y="5059879"/>
              <a:ext cx="1598218" cy="1489363"/>
            </a:xfrm>
            <a:prstGeom prst="rect">
              <a:avLst/>
            </a:prstGeom>
          </p:spPr>
        </p:pic>
        <p:pic>
          <p:nvPicPr>
            <p:cNvPr id="19" name="Picture 19" descr="줄 화살표: 일자형 단색으로 채워진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9599881" y="4510645"/>
              <a:ext cx="1598218" cy="1489363"/>
            </a:xfrm>
            <a:prstGeom prst="rect">
              <a:avLst/>
            </a:prstGeom>
          </p:spPr>
        </p:pic>
        <p:pic>
          <p:nvPicPr>
            <p:cNvPr id="47" name="Picture 19" descr="줄 화살표: 일자형 단색으로 채워진">
              <a:extLst>
                <a:ext uri="{FF2B5EF4-FFF2-40B4-BE49-F238E27FC236}">
                  <a16:creationId xmlns:a16="http://schemas.microsoft.com/office/drawing/2014/main" id="{A14C31B1-5802-B077-77E8-D8E14A1D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9599881" y="3931723"/>
              <a:ext cx="1598218" cy="1489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92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01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82304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예시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50790" y="984432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비표준 카운터 (</a:t>
            </a:r>
            <a:r>
              <a:rPr lang="ko-KR" altLang="en-US" sz="3100" dirty="0" err="1">
                <a:solidFill>
                  <a:srgbClr val="7E8C8A"/>
                </a:solidFill>
                <a:ea typeface="Pretendard Bold"/>
                <a:cs typeface="Calibri"/>
              </a:rPr>
              <a:t>Non</a:t>
            </a: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-Standard)</a:t>
            </a:r>
            <a:endParaRPr lang="ko-KR" altLang="en-US" sz="31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50356" y="895797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25488668-8A7A-7F87-90F1-4664BC9FC64B}"/>
              </a:ext>
            </a:extLst>
          </p:cNvPr>
          <p:cNvSpPr txBox="1"/>
          <p:nvPr/>
        </p:nvSpPr>
        <p:spPr>
          <a:xfrm>
            <a:off x="5552869" y="1769423"/>
            <a:ext cx="8343900" cy="8198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상태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전환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가지는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</a:p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자연스러운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이진수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순서가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아닌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,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B8FB2-4A25-3ED8-EE0B-039864D1F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968008"/>
            <a:ext cx="165100" cy="165100"/>
          </a:xfrm>
          <a:prstGeom prst="rect">
            <a:avLst/>
          </a:prstGeom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D9E8FBFB-3679-070D-B316-C66FCCC61092}"/>
              </a:ext>
            </a:extLst>
          </p:cNvPr>
          <p:cNvSpPr txBox="1"/>
          <p:nvPr/>
        </p:nvSpPr>
        <p:spPr>
          <a:xfrm>
            <a:off x="1020124" y="3853708"/>
            <a:ext cx="7123544" cy="4543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b="1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0 3 2 4 1 5 7 and </a:t>
            </a:r>
            <a:r>
              <a:rPr lang="ko-KR" altLang="en-US" sz="2300" b="1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repeat</a:t>
            </a:r>
            <a:endParaRPr lang="ko-KR" altLang="en-US" b="1">
              <a:ea typeface="맑은 고딕"/>
              <a:cs typeface="Calibri"/>
            </a:endParaRPr>
          </a:p>
        </p:txBody>
      </p:sp>
      <p:pic>
        <p:nvPicPr>
          <p:cNvPr id="9" name="그림 8" descr="진리표">
            <a:extLst>
              <a:ext uri="{FF2B5EF4-FFF2-40B4-BE49-F238E27FC236}">
                <a16:creationId xmlns:a16="http://schemas.microsoft.com/office/drawing/2014/main" id="{802BAFC5-C9C4-7201-AACB-E887F4116A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9" y="4685743"/>
            <a:ext cx="5773139" cy="4611707"/>
          </a:xfrm>
          <a:prstGeom prst="rect">
            <a:avLst/>
          </a:prstGeom>
        </p:spPr>
      </p:pic>
      <p:pic>
        <p:nvPicPr>
          <p:cNvPr id="3" name="그림 2" descr="텍스트, 폰트, 번호, 타이포그래피이(가) 표시된 사진&#10;&#10;자동 생성된 설명">
            <a:extLst>
              <a:ext uri="{FF2B5EF4-FFF2-40B4-BE49-F238E27FC236}">
                <a16:creationId xmlns:a16="http://schemas.microsoft.com/office/drawing/2014/main" id="{6DF2ECD6-A584-306D-67A8-6EFC6CC83A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850" t="5591" r="214" b="4797"/>
          <a:stretch/>
        </p:blipFill>
        <p:spPr>
          <a:xfrm>
            <a:off x="7581229" y="4684626"/>
            <a:ext cx="9034085" cy="4612654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F3709051-7CEE-6AC8-C92C-2F3C7D15C5B5}"/>
              </a:ext>
            </a:extLst>
          </p:cNvPr>
          <p:cNvSpPr txBox="1"/>
          <p:nvPr/>
        </p:nvSpPr>
        <p:spPr>
          <a:xfrm>
            <a:off x="7581291" y="3846141"/>
            <a:ext cx="9036139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SR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플립플롭과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T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진리표</a:t>
            </a:r>
            <a:endParaRPr lang="ko-KR" altLang="en-US" sz="2300" spc="-100" dirty="0">
              <a:solidFill>
                <a:srgbClr val="383838"/>
              </a:solidFill>
              <a:latin typeface="Pretendard Regular"/>
              <a:ea typeface="Pretendard Regular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007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01</a:t>
            </a:r>
            <a:endParaRPr lang="en-US" sz="39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예시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50790" y="984432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비표준 카운터 (</a:t>
            </a:r>
            <a:r>
              <a:rPr lang="ko-KR" altLang="en-US" sz="3100" dirty="0" err="1">
                <a:solidFill>
                  <a:srgbClr val="7E8C8A"/>
                </a:solidFill>
                <a:ea typeface="Pretendard Bold"/>
                <a:cs typeface="Calibri"/>
              </a:rPr>
              <a:t>Non</a:t>
            </a: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-Standard)</a:t>
            </a:r>
            <a:endParaRPr lang="ko-KR" altLang="en-US" sz="31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50356" y="895797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25488668-8A7A-7F87-90F1-4664BC9FC64B}"/>
              </a:ext>
            </a:extLst>
          </p:cNvPr>
          <p:cNvSpPr txBox="1"/>
          <p:nvPr/>
        </p:nvSpPr>
        <p:spPr>
          <a:xfrm>
            <a:off x="5552869" y="1769423"/>
            <a:ext cx="8343900" cy="8198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상태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전환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가지는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</a:p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자연스러운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이진수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순서가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아닌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,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</a:t>
            </a:r>
          </a:p>
        </p:txBody>
      </p:sp>
      <p:pic>
        <p:nvPicPr>
          <p:cNvPr id="6" name="그림 5" descr="도표, 텍스트, 기술 도면, 평면도이(가) 표시된 사진&#10;&#10;자동 생성된 설명">
            <a:extLst>
              <a:ext uri="{FF2B5EF4-FFF2-40B4-BE49-F238E27FC236}">
                <a16:creationId xmlns:a16="http://schemas.microsoft.com/office/drawing/2014/main" id="{DAA6975C-3098-22D5-6CDC-26E757652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2" y="3540145"/>
            <a:ext cx="8076457" cy="4186423"/>
          </a:xfrm>
          <a:prstGeom prst="rect">
            <a:avLst/>
          </a:prstGeom>
        </p:spPr>
      </p:pic>
      <p:pic>
        <p:nvPicPr>
          <p:cNvPr id="7" name="그림 6" descr="도표, 평면도, 텍스트, 기술 도면이(가) 표시된 사진&#10;&#10;자동 생성된 설명">
            <a:extLst>
              <a:ext uri="{FF2B5EF4-FFF2-40B4-BE49-F238E27FC236}">
                <a16:creationId xmlns:a16="http://schemas.microsoft.com/office/drawing/2014/main" id="{A01ED34C-3030-AB6B-CB6A-F0F6C97B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938" y="3517199"/>
            <a:ext cx="8882619" cy="4202627"/>
          </a:xfrm>
          <a:prstGeom prst="rect">
            <a:avLst/>
          </a:prstGeom>
        </p:spPr>
      </p:pic>
      <p:pic>
        <p:nvPicPr>
          <p:cNvPr id="8" name="그림 7" descr="텍스트, 친필, 폰트, 화이트이(가) 표시된 사진&#10;&#10;자동 생성된 설명">
            <a:extLst>
              <a:ext uri="{FF2B5EF4-FFF2-40B4-BE49-F238E27FC236}">
                <a16:creationId xmlns:a16="http://schemas.microsoft.com/office/drawing/2014/main" id="{909C016F-E158-FE81-F0DA-58D576567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42" y="7723104"/>
            <a:ext cx="8087714" cy="2530062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263DAAD7-8777-0810-8D2D-581CDDC336DF}"/>
              </a:ext>
            </a:extLst>
          </p:cNvPr>
          <p:cNvSpPr txBox="1"/>
          <p:nvPr/>
        </p:nvSpPr>
        <p:spPr>
          <a:xfrm>
            <a:off x="9139928" y="7735310"/>
            <a:ext cx="9036139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SR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논리식 간소화</a:t>
            </a:r>
          </a:p>
        </p:txBody>
      </p:sp>
    </p:spTree>
    <p:extLst>
      <p:ext uri="{BB962C8B-B14F-4D97-AF65-F5344CB8AC3E}">
        <p14:creationId xmlns:p14="http://schemas.microsoft.com/office/powerpoint/2010/main" val="199588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01</a:t>
            </a:r>
            <a:endParaRPr lang="en-US" sz="39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08135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예시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50790" y="984432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비표준 카운터 (</a:t>
            </a:r>
            <a:r>
              <a:rPr lang="ko-KR" altLang="en-US" sz="3100" dirty="0" err="1">
                <a:solidFill>
                  <a:srgbClr val="7E8C8A"/>
                </a:solidFill>
                <a:ea typeface="Pretendard Bold"/>
                <a:cs typeface="Calibri"/>
              </a:rPr>
              <a:t>Non</a:t>
            </a: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-Standard)</a:t>
            </a:r>
            <a:endParaRPr lang="ko-KR" altLang="en-US" sz="31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50356" y="895797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25488668-8A7A-7F87-90F1-4664BC9FC64B}"/>
              </a:ext>
            </a:extLst>
          </p:cNvPr>
          <p:cNvSpPr txBox="1"/>
          <p:nvPr/>
        </p:nvSpPr>
        <p:spPr>
          <a:xfrm>
            <a:off x="5552869" y="1769423"/>
            <a:ext cx="8343900" cy="8198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상태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전환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가지는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</a:p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자연스러운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이진수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순서가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아닌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,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</a:t>
            </a:r>
          </a:p>
        </p:txBody>
      </p:sp>
      <p:pic>
        <p:nvPicPr>
          <p:cNvPr id="5" name="그림 4" descr="텍스트, 도표, 스케치, 평면도이(가) 표시된 사진&#10;&#10;자동 생성된 설명">
            <a:extLst>
              <a:ext uri="{FF2B5EF4-FFF2-40B4-BE49-F238E27FC236}">
                <a16:creationId xmlns:a16="http://schemas.microsoft.com/office/drawing/2014/main" id="{20F89BDB-CB75-E253-7FCD-BB0E3B22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112" y="4228172"/>
            <a:ext cx="9102931" cy="6061239"/>
          </a:xfrm>
          <a:prstGeom prst="rect">
            <a:avLst/>
          </a:prstGeom>
        </p:spPr>
      </p:pic>
      <p:sp>
        <p:nvSpPr>
          <p:cNvPr id="10" name="TextBox 24">
            <a:extLst>
              <a:ext uri="{FF2B5EF4-FFF2-40B4-BE49-F238E27FC236}">
                <a16:creationId xmlns:a16="http://schemas.microsoft.com/office/drawing/2014/main" id="{996763B2-E6DB-DDE7-23F0-5A2A83DC6F54}"/>
              </a:ext>
            </a:extLst>
          </p:cNvPr>
          <p:cNvSpPr txBox="1"/>
          <p:nvPr/>
        </p:nvSpPr>
        <p:spPr>
          <a:xfrm>
            <a:off x="9154771" y="3400816"/>
            <a:ext cx="9110359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D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논리식 간소화</a:t>
            </a:r>
          </a:p>
        </p:txBody>
      </p:sp>
      <p:pic>
        <p:nvPicPr>
          <p:cNvPr id="11" name="그림 10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98CFC1C7-6BB1-605E-1818-6DE561D93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" y="4227616"/>
            <a:ext cx="8681604" cy="6047509"/>
          </a:xfrm>
          <a:prstGeom prst="rect">
            <a:avLst/>
          </a:prstGeom>
        </p:spPr>
      </p:pic>
      <p:sp>
        <p:nvSpPr>
          <p:cNvPr id="12" name="TextBox 24">
            <a:extLst>
              <a:ext uri="{FF2B5EF4-FFF2-40B4-BE49-F238E27FC236}">
                <a16:creationId xmlns:a16="http://schemas.microsoft.com/office/drawing/2014/main" id="{949016E2-79DB-FD43-C962-D5F8C682BACA}"/>
              </a:ext>
            </a:extLst>
          </p:cNvPr>
          <p:cNvSpPr txBox="1"/>
          <p:nvPr/>
        </p:nvSpPr>
        <p:spPr>
          <a:xfrm>
            <a:off x="-4074" y="3400815"/>
            <a:ext cx="8694723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T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 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논리식 간소화</a:t>
            </a:r>
          </a:p>
        </p:txBody>
      </p:sp>
    </p:spTree>
    <p:extLst>
      <p:ext uri="{BB962C8B-B14F-4D97-AF65-F5344CB8AC3E}">
        <p14:creationId xmlns:p14="http://schemas.microsoft.com/office/powerpoint/2010/main" val="229397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01</a:t>
            </a:r>
            <a:endParaRPr lang="en-US" sz="39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39408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예시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50790" y="984432"/>
            <a:ext cx="578404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비표준 카운터 (</a:t>
            </a:r>
            <a:r>
              <a:rPr lang="ko-KR" altLang="en-US" sz="3100" dirty="0" err="1">
                <a:solidFill>
                  <a:srgbClr val="7E8C8A"/>
                </a:solidFill>
                <a:ea typeface="Pretendard Bold"/>
                <a:cs typeface="Calibri"/>
              </a:rPr>
              <a:t>Non</a:t>
            </a:r>
            <a:r>
              <a:rPr lang="ko-KR" altLang="en-US" sz="3100" dirty="0">
                <a:solidFill>
                  <a:srgbClr val="7E8C8A"/>
                </a:solidFill>
                <a:ea typeface="Pretendard Bold"/>
                <a:cs typeface="Calibri"/>
              </a:rPr>
              <a:t>-Standard)</a:t>
            </a:r>
            <a:endParaRPr lang="ko-KR" altLang="en-US" sz="3100" b="0" i="0" u="none" strike="noStrike" dirty="0">
              <a:solidFill>
                <a:srgbClr val="7E8C8A"/>
              </a:solidFill>
              <a:ea typeface="Pretendard Bold"/>
              <a:cs typeface="Calibri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50356" y="895797"/>
            <a:ext cx="4600699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25488668-8A7A-7F87-90F1-4664BC9FC64B}"/>
              </a:ext>
            </a:extLst>
          </p:cNvPr>
          <p:cNvSpPr txBox="1"/>
          <p:nvPr/>
        </p:nvSpPr>
        <p:spPr>
          <a:xfrm>
            <a:off x="5552869" y="1769423"/>
            <a:ext cx="8343900" cy="8198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상태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전환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가지는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카운터</a:t>
            </a:r>
          </a:p>
          <a:p>
            <a:pPr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자연스러운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이진수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순서가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아닌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,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임의의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en-US" altLang="ko-KR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순서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949016E2-79DB-FD43-C962-D5F8C682BACA}"/>
              </a:ext>
            </a:extLst>
          </p:cNvPr>
          <p:cNvSpPr txBox="1"/>
          <p:nvPr/>
        </p:nvSpPr>
        <p:spPr>
          <a:xfrm>
            <a:off x="324972" y="3383497"/>
            <a:ext cx="9144995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Quick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method를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이용한 JK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논리식 간소화</a:t>
            </a:r>
          </a:p>
        </p:txBody>
      </p:sp>
      <p:pic>
        <p:nvPicPr>
          <p:cNvPr id="3" name="그림 2" descr="텍스트, 도표, 평면도, 사각형이(가) 표시된 사진&#10;&#10;자동 생성된 설명">
            <a:extLst>
              <a:ext uri="{FF2B5EF4-FFF2-40B4-BE49-F238E27FC236}">
                <a16:creationId xmlns:a16="http://schemas.microsoft.com/office/drawing/2014/main" id="{209BAAD8-60EF-DDB1-7D57-965A4016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56" y="4227801"/>
            <a:ext cx="9132743" cy="60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ow to Build a Decade Counter with a 4017 Chip">
            <a:extLst>
              <a:ext uri="{FF2B5EF4-FFF2-40B4-BE49-F238E27FC236}">
                <a16:creationId xmlns:a16="http://schemas.microsoft.com/office/drawing/2014/main" id="{E9CA2304-7538-56C7-E22E-52C8FAE4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18" y="3284564"/>
            <a:ext cx="6751747" cy="69536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17603" y="6807200"/>
            <a:ext cx="7226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76" y="6822043"/>
            <a:ext cx="10976759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9937" t="564" r="1099" b="-666"/>
          <a:stretch/>
        </p:blipFill>
        <p:spPr>
          <a:xfrm>
            <a:off x="6728460" y="5375893"/>
            <a:ext cx="1455119" cy="29366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919" y="6807200"/>
            <a:ext cx="1488869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276603" y="6819900"/>
            <a:ext cx="29210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55430" y="5459761"/>
            <a:ext cx="1269690" cy="13257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ko-KR" altLang="en-US" sz="7100" dirty="0">
                <a:solidFill>
                  <a:srgbClr val="FFFFFF"/>
                </a:solidFill>
                <a:latin typeface="Pretendard ExtraBold"/>
                <a:ea typeface="Pretendard ExtraBold"/>
              </a:rPr>
              <a:t>C</a:t>
            </a:r>
            <a:endParaRPr lang="ko-KR" dirty="0"/>
          </a:p>
        </p:txBody>
      </p:sp>
      <p:sp>
        <p:nvSpPr>
          <p:cNvPr id="11" name="TextBox 11"/>
          <p:cNvSpPr txBox="1"/>
          <p:nvPr/>
        </p:nvSpPr>
        <p:spPr>
          <a:xfrm>
            <a:off x="6851403" y="6878134"/>
            <a:ext cx="1268761" cy="14072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en-US" sz="8100" dirty="0">
                <a:solidFill>
                  <a:srgbClr val="FFFFFF"/>
                </a:solidFill>
                <a:latin typeface="Pretendard ExtraBold"/>
              </a:rPr>
              <a:t>U</a:t>
            </a:r>
            <a:endParaRPr lang="ko-KR" alt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5024100" y="3886200"/>
            <a:ext cx="1244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altLang="ko-KR" sz="37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개념</a:t>
            </a:r>
            <a:endParaRPr lang="en-US" altLang="ko-KR" sz="3700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02</a:t>
            </a:r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altLang="en-US" sz="2200" dirty="0" err="1">
                <a:solidFill>
                  <a:srgbClr val="7E8C8A"/>
                </a:solidFill>
                <a:latin typeface="Pretendard Medium"/>
                <a:ea typeface="Pretendard Medium"/>
              </a:rPr>
              <a:t>Decade</a:t>
            </a: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 카운터 개념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811500" y="4076700"/>
            <a:ext cx="1612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Concept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61552" y="5232400"/>
            <a:ext cx="7862848" cy="4330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클럭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신호에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따라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0→1→2→...→9→0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순서로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상태가</a:t>
            </a:r>
            <a:r>
              <a:rPr 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진행</a:t>
            </a:r>
            <a:endParaRPr 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04500" y="56769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BCD(</a:t>
            </a:r>
            <a:r>
              <a:rPr 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Binary-Coded </a:t>
            </a: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Decimal)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형식으로</a:t>
            </a:r>
            <a:r>
              <a:rPr 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출력</a:t>
            </a:r>
            <a:endParaRPr lang="ko-KR" altLang="en-US" dirty="0" err="1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579100" y="4775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en-US" alt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0</a:t>
            </a:r>
            <a:r>
              <a:rPr lang="ko-KR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에서 9까지의 상태를 갖는 순환 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 panose="020B0600000101010101" charset="-127"/>
                <a:ea typeface="Pretendard Regular" panose="020B0600000101010101" charset="-127"/>
                <a:cs typeface="+mn-lt"/>
              </a:rPr>
              <a:t>카운터</a:t>
            </a:r>
            <a:endParaRPr lang="ko-KR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5976600" y="7632700"/>
            <a:ext cx="1447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170"/>
              </a:lnSpc>
            </a:pPr>
            <a:r>
              <a:rPr lang="ko-KR" altLang="en-US" sz="2500" dirty="0" err="1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Use</a:t>
            </a:r>
            <a:endParaRPr lang="ko-KR" altLang="en-US" sz="2500" b="0" i="0" u="none" strike="noStrike" dirty="0" err="1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579100" y="87884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계산기,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</a:rPr>
              <a:t>카운팅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 디스플레이 장치 등의 디스플레이 드라이버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604500" y="92329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이외 0~9까지의 십진수가 활용되는 다양한 부문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579100" y="8331200"/>
            <a:ext cx="6845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r">
              <a:lnSpc>
                <a:spcPct val="116199"/>
              </a:lnSpc>
            </a:pP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</a:rPr>
              <a:t>디지털 시계, 타이머</a:t>
            </a:r>
            <a:endParaRPr lang="ko-KR" altLang="en-US" sz="2300" b="0" i="0" u="none" strike="noStrike" spc="-100" dirty="0">
              <a:solidFill>
                <a:srgbClr val="383838"/>
              </a:solidFill>
              <a:latin typeface="Pretendard Regular"/>
              <a:ea typeface="Pretendard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4888427" y="7484017"/>
            <a:ext cx="1899734" cy="59070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ko-KR" sz="37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주요 </a:t>
            </a:r>
            <a:r>
              <a:rPr lang="ko-KR" altLang="en-US" sz="37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용도</a:t>
            </a:r>
            <a:endParaRPr lang="ko-KR" sz="37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FFD8DEF-5520-119D-3FA1-FA5F72FF2998}"/>
              </a:ext>
            </a:extLst>
          </p:cNvPr>
          <p:cNvSpPr txBox="1"/>
          <p:nvPr/>
        </p:nvSpPr>
        <p:spPr>
          <a:xfrm>
            <a:off x="945477" y="891478"/>
            <a:ext cx="9633623" cy="12666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Decade Counter</a:t>
            </a:r>
            <a:endParaRPr lang="ko-KR" altLang="en-US" sz="7200" b="0" i="0" u="none" strike="noStrike" dirty="0"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68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6700" y="723900"/>
            <a:ext cx="10160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3900">
                <a:solidFill>
                  <a:srgbClr val="7E8C8A"/>
                </a:solidFill>
                <a:latin typeface="Pretendard ExtraBold"/>
              </a:rPr>
              <a:t>02</a:t>
            </a:r>
            <a:endParaRPr lang="en-US" sz="3900" b="0" i="0" u="none" strike="noStrike">
              <a:solidFill>
                <a:srgbClr val="7E8C8A"/>
              </a:solidFill>
              <a:latin typeface="Pretendard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700" y="3200400"/>
            <a:ext cx="195834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82304" y="6807200"/>
            <a:ext cx="7226300" cy="25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16000" y="2159000"/>
            <a:ext cx="3289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ko-KR" altLang="en-US" sz="2200" dirty="0">
                <a:solidFill>
                  <a:srgbClr val="7E8C8A"/>
                </a:solidFill>
                <a:latin typeface="Pretendard Medium"/>
                <a:ea typeface="Pretendard Medium"/>
              </a:rPr>
              <a:t>예시</a:t>
            </a:r>
            <a:endParaRPr lang="ko-KR" altLang="en-US" sz="2200" b="0" i="0" u="none" strike="noStrike" dirty="0">
              <a:solidFill>
                <a:srgbClr val="7E8C8A"/>
              </a:solidFill>
              <a:latin typeface="Pretendard Medium"/>
              <a:ea typeface="Pretendard Medium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3FFE7978-7FA0-026B-6C70-66C99A674279}"/>
              </a:ext>
            </a:extLst>
          </p:cNvPr>
          <p:cNvSpPr txBox="1"/>
          <p:nvPr/>
        </p:nvSpPr>
        <p:spPr>
          <a:xfrm>
            <a:off x="947882" y="895797"/>
            <a:ext cx="8881918" cy="12653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82170"/>
              </a:lnSpc>
            </a:pPr>
            <a:r>
              <a:rPr lang="en-US" altLang="ko-KR" sz="7200" dirty="0">
                <a:solidFill>
                  <a:srgbClr val="7E8C8A"/>
                </a:solidFill>
                <a:latin typeface="Pretendard ExtraBold" panose="020B0600000101010101" charset="-127"/>
                <a:ea typeface="Pretendard ExtraBold" panose="020B0600000101010101" charset="-127"/>
                <a:cs typeface="Calibri"/>
              </a:rPr>
              <a:t>Decade Counter</a:t>
            </a:r>
            <a:endParaRPr lang="en-US" altLang="ko-KR" sz="7200" b="0" i="0" u="none" strike="noStrike" dirty="0">
              <a:solidFill>
                <a:srgbClr val="7E8C8A"/>
              </a:solidFill>
              <a:latin typeface="Pretendard ExtraBold" panose="020B0600000101010101" charset="-127"/>
              <a:ea typeface="Pretendard ExtraBold" panose="020B0600000101010101" charset="-127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B8FB2-4A25-3ED8-EE0B-039864D1F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3968008"/>
            <a:ext cx="165100" cy="165100"/>
          </a:xfrm>
          <a:prstGeom prst="rect">
            <a:avLst/>
          </a:prstGeom>
        </p:spPr>
      </p:pic>
      <p:sp>
        <p:nvSpPr>
          <p:cNvPr id="8" name="TextBox 27">
            <a:extLst>
              <a:ext uri="{FF2B5EF4-FFF2-40B4-BE49-F238E27FC236}">
                <a16:creationId xmlns:a16="http://schemas.microsoft.com/office/drawing/2014/main" id="{D9E8FBFB-3679-070D-B316-C66FCCC61092}"/>
              </a:ext>
            </a:extLst>
          </p:cNvPr>
          <p:cNvSpPr txBox="1"/>
          <p:nvPr/>
        </p:nvSpPr>
        <p:spPr>
          <a:xfrm>
            <a:off x="1020124" y="3853708"/>
            <a:ext cx="7123544" cy="45439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300" b="1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0 1 2 3 4 5 6 7 8 9 and </a:t>
            </a:r>
            <a:r>
              <a:rPr lang="ko-KR" altLang="en-US" sz="2300" b="1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repeat</a:t>
            </a:r>
            <a:endParaRPr lang="ko-KR" altLang="en-US" b="1" dirty="0">
              <a:ea typeface="맑은 고딕"/>
              <a:cs typeface="Calibri"/>
            </a:endParaRPr>
          </a:p>
        </p:txBody>
      </p:sp>
      <p:pic>
        <p:nvPicPr>
          <p:cNvPr id="5" name="그림 4" descr="텍스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264180F-B87D-B7A1-C616-FA3959E96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55" y="4296207"/>
            <a:ext cx="5701145" cy="5989493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6F324D54-1BE1-7030-B030-1E98C4D16C40}"/>
              </a:ext>
            </a:extLst>
          </p:cNvPr>
          <p:cNvSpPr txBox="1"/>
          <p:nvPr/>
        </p:nvSpPr>
        <p:spPr>
          <a:xfrm>
            <a:off x="7598608" y="3625952"/>
            <a:ext cx="9144995" cy="8359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Quick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method를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이용한 JK </a:t>
            </a:r>
            <a:r>
              <a:rPr lang="ko-KR" altLang="en-US" sz="2300" spc="-100" dirty="0" err="1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플립플롭의</a:t>
            </a:r>
            <a:r>
              <a:rPr lang="ko-KR" altLang="en-US" sz="2300" spc="-100" dirty="0">
                <a:solidFill>
                  <a:srgbClr val="383838"/>
                </a:solidFill>
                <a:latin typeface="Pretendard Regular"/>
                <a:ea typeface="Pretendard Regular"/>
                <a:cs typeface="+mn-lt"/>
              </a:rPr>
              <a:t> 논리식 간소화</a:t>
            </a:r>
          </a:p>
        </p:txBody>
      </p:sp>
      <p:pic>
        <p:nvPicPr>
          <p:cNvPr id="12" name="그림 11" descr="텍스트, 도표, 낱말맞추기 퍼즐, 사각형이(가) 표시된 사진&#10;&#10;자동 생성된 설명">
            <a:extLst>
              <a:ext uri="{FF2B5EF4-FFF2-40B4-BE49-F238E27FC236}">
                <a16:creationId xmlns:a16="http://schemas.microsoft.com/office/drawing/2014/main" id="{76A6076C-F25D-E7CC-EA38-355045D3D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0762" y="4478049"/>
            <a:ext cx="11161567" cy="306272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54098E-0997-B52F-B3E7-1C9710C365F9}"/>
              </a:ext>
            </a:extLst>
          </p:cNvPr>
          <p:cNvGrpSpPr/>
          <p:nvPr/>
        </p:nvGrpSpPr>
        <p:grpSpPr>
          <a:xfrm>
            <a:off x="7348260" y="7704425"/>
            <a:ext cx="3208037" cy="2269115"/>
            <a:chOff x="7590715" y="7687107"/>
            <a:chExt cx="3762219" cy="2390342"/>
          </a:xfrm>
        </p:grpSpPr>
        <p:pic>
          <p:nvPicPr>
            <p:cNvPr id="15" name="그림 14" descr="폰트, 화이트, 디자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DD40FB7A-532B-DBA6-8A35-6C4F20BDC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439" r="4082" b="2410"/>
            <a:stretch/>
          </p:blipFill>
          <p:spPr>
            <a:xfrm>
              <a:off x="7590715" y="7687107"/>
              <a:ext cx="3757052" cy="1390101"/>
            </a:xfrm>
            <a:prstGeom prst="rect">
              <a:avLst/>
            </a:prstGeom>
          </p:spPr>
        </p:pic>
        <p:pic>
          <p:nvPicPr>
            <p:cNvPr id="16" name="그림 15" descr="폰트, 화이트, 텍스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BD62C71F-44CE-C59E-5DF1-3B490B120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3157" y="8903277"/>
              <a:ext cx="3759777" cy="1174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73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27ABE9CA02200468E11A4DF2763894C" ma:contentTypeVersion="5" ma:contentTypeDescription="새 문서를 만듭니다." ma:contentTypeScope="" ma:versionID="67232103636d71b62bb3be5e270e1109">
  <xsd:schema xmlns:xsd="http://www.w3.org/2001/XMLSchema" xmlns:xs="http://www.w3.org/2001/XMLSchema" xmlns:p="http://schemas.microsoft.com/office/2006/metadata/properties" xmlns:ns3="892b1c93-cc78-4942-92bf-dbe062414cba" targetNamespace="http://schemas.microsoft.com/office/2006/metadata/properties" ma:root="true" ma:fieldsID="8963c641b769675dd28ed4869ff522e0" ns3:_="">
    <xsd:import namespace="892b1c93-cc78-4942-92bf-dbe062414c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b1c93-cc78-4942-92bf-dbe062414c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2b1c93-cc78-4942-92bf-dbe062414cba" xsi:nil="true"/>
  </documentManagement>
</p:properties>
</file>

<file path=customXml/itemProps1.xml><?xml version="1.0" encoding="utf-8"?>
<ds:datastoreItem xmlns:ds="http://schemas.openxmlformats.org/officeDocument/2006/customXml" ds:itemID="{207DAF1C-E36E-452F-B2DB-E2B60165C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C352B3-D24F-498E-BB6B-E7D18CB70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2b1c93-cc78-4942-92bf-dbe062414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05877-85ED-46EE-8F19-E3C8A2947255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892b1c93-cc78-4942-92bf-dbe062414cba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1022</Words>
  <Application>Microsoft Office PowerPoint</Application>
  <PresentationFormat>사용자 지정</PresentationFormat>
  <Paragraphs>227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Pretendard Light</vt:lpstr>
      <vt:lpstr>맑은 고딕</vt:lpstr>
      <vt:lpstr>Wingdings</vt:lpstr>
      <vt:lpstr>Pretendard Medium</vt:lpstr>
      <vt:lpstr>Pretendard ExtraBold</vt:lpstr>
      <vt:lpstr>Courier New</vt:lpstr>
      <vt:lpstr>Pretendard Bold</vt:lpstr>
      <vt:lpstr>Pretendard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cp:lastModifiedBy>김민정</cp:lastModifiedBy>
  <cp:revision>3</cp:revision>
  <dcterms:created xsi:type="dcterms:W3CDTF">2006-08-16T00:00:00Z</dcterms:created>
  <dcterms:modified xsi:type="dcterms:W3CDTF">2024-11-26T06:25:24Z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0x010100B27ABE9CA02200468E11A4DF2763894C</vt:lpwstr>
  </property>
</Properties>
</file>